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gx0wwJlusSagqtRJE23HyWcFvP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5183188" y="987425"/>
            <a:ext cx="6172200" cy="4873625"/>
          </a:xfrm>
          <a:prstGeom prst="rect">
            <a:avLst/>
          </a:prstGeom>
          <a:noFill/>
          <a:ln>
            <a:noFill/>
          </a:ln>
        </p:spPr>
      </p:sp>
      <p:sp>
        <p:nvSpPr>
          <p:cNvPr id="64" name="Google Shape;64;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youtube.com/watch?v=pzYucg3Tmho" TargetMode="External"/><Relationship Id="rId4" Type="http://schemas.openxmlformats.org/officeDocument/2006/relationships/image" Target="../media/image1.jp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3390314" y="107653"/>
            <a:ext cx="8675076" cy="455055"/>
          </a:xfrm>
          <a:prstGeom prst="rect">
            <a:avLst/>
          </a:prstGeom>
          <a:solidFill>
            <a:srgbClr val="000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Calibri"/>
              <a:buNone/>
            </a:pPr>
            <a:r>
              <a:rPr b="1" i="0" lang="en-GB" sz="2400" u="none" cap="none" strike="noStrike">
                <a:solidFill>
                  <a:srgbClr val="FFFFFF"/>
                </a:solidFill>
                <a:latin typeface="Calibri"/>
                <a:ea typeface="Calibri"/>
                <a:cs typeface="Calibri"/>
                <a:sym typeface="Calibri"/>
              </a:rPr>
              <a:t>Lesson Planning Overview: Kashmiri Shawl</a:t>
            </a:r>
            <a:endParaRPr b="1" i="0" sz="1800" u="none" cap="none" strike="noStrike">
              <a:solidFill>
                <a:srgbClr val="FFFFFF"/>
              </a:solidFill>
              <a:latin typeface="Calibri"/>
              <a:ea typeface="Calibri"/>
              <a:cs typeface="Calibri"/>
              <a:sym typeface="Calibri"/>
            </a:endParaRPr>
          </a:p>
        </p:txBody>
      </p:sp>
      <p:sp>
        <p:nvSpPr>
          <p:cNvPr id="85" name="Google Shape;85;p1"/>
          <p:cNvSpPr txBox="1"/>
          <p:nvPr/>
        </p:nvSpPr>
        <p:spPr>
          <a:xfrm>
            <a:off x="6621" y="2718405"/>
            <a:ext cx="3257100" cy="4433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Object Summary:</a:t>
            </a:r>
            <a:endParaRPr/>
          </a:p>
          <a:p>
            <a:pPr indent="0" lvl="0" marL="0" marR="0" rtl="0" algn="l">
              <a:lnSpc>
                <a:spcPct val="100000"/>
              </a:lnSpc>
              <a:spcBef>
                <a:spcPts val="0"/>
              </a:spcBef>
              <a:spcAft>
                <a:spcPts val="0"/>
              </a:spcAft>
              <a:buClr>
                <a:srgbClr val="000000"/>
              </a:buClr>
              <a:buSzPts val="1250"/>
              <a:buFont typeface="Calibri"/>
              <a:buNone/>
            </a:pPr>
            <a:r>
              <a:rPr b="0" i="0" lang="en-GB" sz="1250" u="none" cap="none" strike="noStrike">
                <a:solidFill>
                  <a:srgbClr val="000000"/>
                </a:solidFill>
                <a:latin typeface="Calibri"/>
                <a:ea typeface="Calibri"/>
                <a:cs typeface="Calibri"/>
                <a:sym typeface="Calibri"/>
              </a:rPr>
              <a:t>Kashmiri shawl cloth has been produced since at least the mid-15</a:t>
            </a:r>
            <a:r>
              <a:rPr b="0" baseline="30000" i="0" lang="en-GB" sz="1250" u="none" cap="none" strike="noStrike">
                <a:solidFill>
                  <a:srgbClr val="000000"/>
                </a:solidFill>
                <a:latin typeface="Calibri"/>
                <a:ea typeface="Calibri"/>
                <a:cs typeface="Calibri"/>
                <a:sym typeface="Calibri"/>
              </a:rPr>
              <a:t>th</a:t>
            </a:r>
            <a:r>
              <a:rPr b="0" i="0" lang="en-GB" sz="1250" u="none" cap="none" strike="noStrike">
                <a:solidFill>
                  <a:srgbClr val="000000"/>
                </a:solidFill>
                <a:latin typeface="Calibri"/>
                <a:ea typeface="Calibri"/>
                <a:cs typeface="Calibri"/>
                <a:sym typeface="Calibri"/>
              </a:rPr>
              <a:t> century, but the industry was boosted in the 16</a:t>
            </a:r>
            <a:r>
              <a:rPr b="0" baseline="30000" i="0" lang="en-GB" sz="1250" u="none" cap="none" strike="noStrike">
                <a:solidFill>
                  <a:srgbClr val="000000"/>
                </a:solidFill>
                <a:latin typeface="Calibri"/>
                <a:ea typeface="Calibri"/>
                <a:cs typeface="Calibri"/>
                <a:sym typeface="Calibri"/>
              </a:rPr>
              <a:t>th</a:t>
            </a:r>
            <a:r>
              <a:rPr b="0" i="0" lang="en-GB" sz="1250" u="none" cap="none" strike="noStrike">
                <a:solidFill>
                  <a:srgbClr val="000000"/>
                </a:solidFill>
                <a:latin typeface="Calibri"/>
                <a:ea typeface="Calibri"/>
                <a:cs typeface="Calibri"/>
                <a:sym typeface="Calibri"/>
              </a:rPr>
              <a:t> century by patronage of the Mughal emperors of northern India. This cloth was traded throughout Asia, where it had a wide range of uses. In the late 18</a:t>
            </a:r>
            <a:r>
              <a:rPr b="0" baseline="30000" i="0" lang="en-GB" sz="1250" u="none" cap="none" strike="noStrike">
                <a:solidFill>
                  <a:srgbClr val="000000"/>
                </a:solidFill>
                <a:latin typeface="Calibri"/>
                <a:ea typeface="Calibri"/>
                <a:cs typeface="Calibri"/>
                <a:sym typeface="Calibri"/>
              </a:rPr>
              <a:t>th</a:t>
            </a:r>
            <a:r>
              <a:rPr b="0" i="0" lang="en-GB" sz="1250" u="none" cap="none" strike="noStrike">
                <a:solidFill>
                  <a:srgbClr val="000000"/>
                </a:solidFill>
                <a:latin typeface="Calibri"/>
                <a:ea typeface="Calibri"/>
                <a:cs typeface="Calibri"/>
                <a:sym typeface="Calibri"/>
              </a:rPr>
              <a:t> century the cloth became popular in Europe, where it was worn mostly by women as a shoulder mantle, or ‘shawl’. European manufacturers, including those in Paisley, Scotland, then reproduced Kashmiri shawl patterns, often using cheaper fibres and new industrial technologies, which allowed them to sell their shawls at lower prices and take over some of Kashmir’s markets. At the same time, the British restructured trade in Asia, which made Kashmiri shawl manufacturers dependent on  European consumers. The Kashmiri economy was damaged when the European shawl fashion declined in the 1870s.</a:t>
            </a:r>
            <a:endParaRPr b="0" i="0" sz="125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Calibri"/>
              <a:buNone/>
            </a:pPr>
            <a:r>
              <a:t/>
            </a:r>
            <a:endParaRPr b="1" i="0" sz="1600" u="sng" cap="none" strike="noStrike">
              <a:solidFill>
                <a:srgbClr val="000000"/>
              </a:solidFill>
              <a:latin typeface="Calibri"/>
              <a:ea typeface="Calibri"/>
              <a:cs typeface="Calibri"/>
              <a:sym typeface="Calibri"/>
            </a:endParaRPr>
          </a:p>
        </p:txBody>
      </p:sp>
      <p:sp>
        <p:nvSpPr>
          <p:cNvPr id="86" name="Google Shape;86;p1"/>
          <p:cNvSpPr txBox="1"/>
          <p:nvPr/>
        </p:nvSpPr>
        <p:spPr>
          <a:xfrm rot="-5400000">
            <a:off x="-984580" y="1146171"/>
            <a:ext cx="2591716" cy="461665"/>
          </a:xfrm>
          <a:prstGeom prst="rect">
            <a:avLst/>
          </a:prstGeom>
          <a:solidFill>
            <a:srgbClr val="00006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2400"/>
              <a:buFont typeface="Calibri"/>
              <a:buNone/>
            </a:pPr>
            <a:r>
              <a:rPr b="1" i="0" lang="en-GB" sz="2400" u="none" cap="none" strike="noStrike">
                <a:solidFill>
                  <a:srgbClr val="FFFFFF"/>
                </a:solidFill>
                <a:latin typeface="Calibri"/>
                <a:ea typeface="Calibri"/>
                <a:cs typeface="Calibri"/>
                <a:sym typeface="Calibri"/>
              </a:rPr>
              <a:t>Objects of Empire</a:t>
            </a:r>
            <a:endParaRPr/>
          </a:p>
        </p:txBody>
      </p:sp>
      <p:sp>
        <p:nvSpPr>
          <p:cNvPr id="87" name="Google Shape;87;p1"/>
          <p:cNvSpPr txBox="1"/>
          <p:nvPr/>
        </p:nvSpPr>
        <p:spPr>
          <a:xfrm>
            <a:off x="625069" y="2087654"/>
            <a:ext cx="2498343" cy="55399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Calibri"/>
              <a:buNone/>
            </a:pPr>
            <a:r>
              <a:rPr b="0" i="1" lang="en-GB" sz="1000" u="none" cap="none" strike="noStrike">
                <a:solidFill>
                  <a:srgbClr val="000000"/>
                </a:solidFill>
                <a:latin typeface="Calibri"/>
                <a:ea typeface="Calibri"/>
                <a:cs typeface="Calibri"/>
                <a:sym typeface="Calibri"/>
              </a:rPr>
              <a:t>Detail of an embroidered wool shawl attributed to Kashmir, mid-19</a:t>
            </a:r>
            <a:r>
              <a:rPr b="0" baseline="30000" i="1" lang="en-GB" sz="1000" u="none" cap="none" strike="noStrike">
                <a:solidFill>
                  <a:srgbClr val="000000"/>
                </a:solidFill>
                <a:latin typeface="Calibri"/>
                <a:ea typeface="Calibri"/>
                <a:cs typeface="Calibri"/>
                <a:sym typeface="Calibri"/>
              </a:rPr>
              <a:t>th</a:t>
            </a:r>
            <a:r>
              <a:rPr b="0" i="1" lang="en-GB" sz="1000" u="none" cap="none" strike="noStrike">
                <a:solidFill>
                  <a:srgbClr val="000000"/>
                </a:solidFill>
                <a:latin typeface="Calibri"/>
                <a:ea typeface="Calibri"/>
                <a:cs typeface="Calibri"/>
                <a:sym typeface="Calibri"/>
              </a:rPr>
              <a:t> century. </a:t>
            </a:r>
            <a:endParaRPr/>
          </a:p>
          <a:p>
            <a:pPr indent="0" lvl="0" marL="0" marR="0" rtl="0" algn="ctr">
              <a:lnSpc>
                <a:spcPct val="100000"/>
              </a:lnSpc>
              <a:spcBef>
                <a:spcPts val="0"/>
              </a:spcBef>
              <a:spcAft>
                <a:spcPts val="0"/>
              </a:spcAft>
              <a:buClr>
                <a:srgbClr val="000000"/>
              </a:buClr>
              <a:buSzPts val="1000"/>
              <a:buFont typeface="Calibri"/>
              <a:buNone/>
            </a:pPr>
            <a:r>
              <a:rPr b="0" i="1" lang="en-GB" sz="1000" u="none" cap="none" strike="noStrike">
                <a:solidFill>
                  <a:srgbClr val="000000"/>
                </a:solidFill>
                <a:latin typeface="Calibri"/>
                <a:ea typeface="Calibri"/>
                <a:cs typeface="Calibri"/>
                <a:sym typeface="Calibri"/>
              </a:rPr>
              <a:t>The Metropolitan Museum of Art, New York. </a:t>
            </a:r>
            <a:endParaRPr b="0" i="0" sz="1050" u="none" cap="none" strike="noStrike">
              <a:solidFill>
                <a:srgbClr val="000000"/>
              </a:solidFill>
              <a:latin typeface="Calibri"/>
              <a:ea typeface="Calibri"/>
              <a:cs typeface="Calibri"/>
              <a:sym typeface="Calibri"/>
            </a:endParaRPr>
          </a:p>
        </p:txBody>
      </p:sp>
      <p:cxnSp>
        <p:nvCxnSpPr>
          <p:cNvPr id="88" name="Google Shape;88;p1"/>
          <p:cNvCxnSpPr/>
          <p:nvPr/>
        </p:nvCxnSpPr>
        <p:spPr>
          <a:xfrm>
            <a:off x="3263704" y="719707"/>
            <a:ext cx="0" cy="5978503"/>
          </a:xfrm>
          <a:prstGeom prst="straightConnector1">
            <a:avLst/>
          </a:prstGeom>
          <a:noFill/>
          <a:ln cap="flat" cmpd="sng" w="57150">
            <a:solidFill>
              <a:srgbClr val="000060"/>
            </a:solidFill>
            <a:prstDash val="solid"/>
            <a:miter lim="800000"/>
            <a:headEnd len="sm" w="sm" type="none"/>
            <a:tailEnd len="sm" w="sm" type="none"/>
          </a:ln>
        </p:spPr>
      </p:cxnSp>
      <p:cxnSp>
        <p:nvCxnSpPr>
          <p:cNvPr id="89" name="Google Shape;89;p1"/>
          <p:cNvCxnSpPr/>
          <p:nvPr/>
        </p:nvCxnSpPr>
        <p:spPr>
          <a:xfrm rot="10800000">
            <a:off x="3437957" y="3429000"/>
            <a:ext cx="8477378" cy="0"/>
          </a:xfrm>
          <a:prstGeom prst="straightConnector1">
            <a:avLst/>
          </a:prstGeom>
          <a:noFill/>
          <a:ln cap="flat" cmpd="sng" w="57150">
            <a:solidFill>
              <a:srgbClr val="000060"/>
            </a:solidFill>
            <a:prstDash val="solid"/>
            <a:miter lim="800000"/>
            <a:headEnd len="sm" w="sm" type="none"/>
            <a:tailEnd len="sm" w="sm" type="none"/>
          </a:ln>
        </p:spPr>
      </p:cxnSp>
      <p:sp>
        <p:nvSpPr>
          <p:cNvPr id="90" name="Google Shape;90;p1"/>
          <p:cNvSpPr txBox="1"/>
          <p:nvPr/>
        </p:nvSpPr>
        <p:spPr>
          <a:xfrm>
            <a:off x="9508069" y="6027003"/>
            <a:ext cx="26838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Calibri"/>
              <a:buNone/>
            </a:pPr>
            <a:r>
              <a:rPr b="1" i="1" lang="en-GB" sz="1200" u="none" cap="none" strike="noStrike">
                <a:solidFill>
                  <a:srgbClr val="000000"/>
                </a:solidFill>
                <a:latin typeface="Calibri"/>
                <a:ea typeface="Calibri"/>
                <a:cs typeface="Calibri"/>
                <a:sym typeface="Calibri"/>
              </a:rPr>
              <a:t>Created by </a:t>
            </a:r>
            <a:r>
              <a:rPr b="1" i="1" lang="en-GB" sz="1200">
                <a:latin typeface="Calibri"/>
                <a:ea typeface="Calibri"/>
                <a:cs typeface="Calibri"/>
                <a:sym typeface="Calibri"/>
              </a:rPr>
              <a:t>Dr Shelia Quayle</a:t>
            </a:r>
            <a:endParaRPr/>
          </a:p>
        </p:txBody>
      </p:sp>
      <p:sp>
        <p:nvSpPr>
          <p:cNvPr id="91" name="Google Shape;91;p1"/>
          <p:cNvSpPr txBox="1"/>
          <p:nvPr/>
        </p:nvSpPr>
        <p:spPr>
          <a:xfrm>
            <a:off x="3347341" y="3477924"/>
            <a:ext cx="3037200" cy="2924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Lesson Ideas</a:t>
            </a:r>
            <a:endParaRPr/>
          </a:p>
          <a:p>
            <a:pPr indent="-228600" lvl="0" marL="228600" marR="0" rtl="0" algn="l">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A potted history of the Kashmiri shawl</a:t>
            </a:r>
            <a:endParaRPr/>
          </a:p>
          <a:p>
            <a:pPr indent="-228600" lvl="0" marL="228600" marR="0" rtl="0" algn="l">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Guided reading of Dr Sheilagh Quaile’s research on Kashmiri shawls and their imitations, followed by 10 questions.</a:t>
            </a:r>
            <a:endParaRPr/>
          </a:p>
          <a:p>
            <a:pPr indent="-228600" lvl="0" marL="228600" marR="0" rtl="0" algn="l">
              <a:lnSpc>
                <a:spcPct val="100000"/>
              </a:lnSpc>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Watch videos about the Jacquard loom by Macclesfield Museums and National Museums Scotland, followed by discussion.</a:t>
            </a:r>
            <a:endParaRPr/>
          </a:p>
          <a:p>
            <a:pPr indent="-228600" lvl="0" marL="228600" marR="0" rtl="0" algn="l">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‘Close looking’: a guided comparison of some Kashmiri and Paisley shawl</a:t>
            </a:r>
            <a:endParaRPr sz="1200">
              <a:latin typeface="Calibri"/>
              <a:ea typeface="Calibri"/>
              <a:cs typeface="Calibri"/>
              <a:sym typeface="Calibri"/>
            </a:endParaRPr>
          </a:p>
          <a:p>
            <a:pPr indent="-228600" lvl="0" marL="228600" marR="0" rtl="0" algn="l">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Teacher-led discussion/writing: What can the story of the imitation Kashmiri shawl tell us about the industrial revolution in Britain? What can it tell us about empire?</a:t>
            </a:r>
            <a:endParaRPr/>
          </a:p>
        </p:txBody>
      </p:sp>
      <p:sp>
        <p:nvSpPr>
          <p:cNvPr id="92" name="Google Shape;92;p1"/>
          <p:cNvSpPr txBox="1"/>
          <p:nvPr/>
        </p:nvSpPr>
        <p:spPr>
          <a:xfrm>
            <a:off x="9080521" y="520059"/>
            <a:ext cx="1449637" cy="29238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Period &amp; Place</a:t>
            </a:r>
            <a:endParaRPr/>
          </a:p>
          <a:p>
            <a:pPr indent="0" lvl="0" marL="0" marR="0" rtl="0" algn="l">
              <a:lnSpc>
                <a:spcPct val="100000"/>
              </a:lnSpc>
              <a:spcBef>
                <a:spcPts val="0"/>
              </a:spcBef>
              <a:spcAft>
                <a:spcPts val="0"/>
              </a:spcAft>
              <a:buClr>
                <a:srgbClr val="000000"/>
              </a:buClr>
              <a:buSzPts val="1200"/>
              <a:buFont typeface="Calibri"/>
              <a:buNone/>
            </a:pPr>
            <a:r>
              <a:rPr b="0" i="0" lang="en-GB" sz="1200" u="none" cap="none" strike="noStrike">
                <a:solidFill>
                  <a:srgbClr val="000000"/>
                </a:solidFill>
                <a:latin typeface="Calibri"/>
                <a:ea typeface="Calibri"/>
                <a:cs typeface="Calibri"/>
                <a:sym typeface="Calibri"/>
              </a:rPr>
              <a:t>The Kashmiri shawl originates in the Kashmir region of the Indian subcontinent. Today, Kashmir is a disputed region: India and Pakistan both claim Kashmir in full, but different parts of Kashmir are administered by India, Pakistan, and China.</a:t>
            </a:r>
            <a:endParaRPr/>
          </a:p>
        </p:txBody>
      </p:sp>
      <p:sp>
        <p:nvSpPr>
          <p:cNvPr id="93" name="Google Shape;93;p1"/>
          <p:cNvSpPr txBox="1"/>
          <p:nvPr/>
        </p:nvSpPr>
        <p:spPr>
          <a:xfrm>
            <a:off x="3437957" y="538891"/>
            <a:ext cx="2946613" cy="227754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Calibri"/>
              <a:buNone/>
            </a:pPr>
            <a:r>
              <a:rPr b="1" i="0" lang="en-GB" sz="1200" u="sng" cap="none" strike="noStrike">
                <a:solidFill>
                  <a:srgbClr val="000000"/>
                </a:solidFill>
                <a:latin typeface="Calibri"/>
                <a:ea typeface="Calibri"/>
                <a:cs typeface="Calibri"/>
                <a:sym typeface="Calibri"/>
              </a:rPr>
              <a:t>Scholarship</a:t>
            </a:r>
            <a:endParaRPr/>
          </a:p>
          <a:p>
            <a:pPr indent="0" lvl="0" marL="0" marR="0" rtl="0" algn="l">
              <a:lnSpc>
                <a:spcPct val="100000"/>
              </a:lnSpc>
              <a:spcBef>
                <a:spcPts val="0"/>
              </a:spcBef>
              <a:spcAft>
                <a:spcPts val="0"/>
              </a:spcAft>
              <a:buClr>
                <a:srgbClr val="000000"/>
              </a:buClr>
              <a:buSzPts val="1300"/>
              <a:buFont typeface="Calibri"/>
              <a:buNone/>
            </a:pPr>
            <a:r>
              <a:rPr b="0" i="0" lang="en-GB" sz="1300" u="none" cap="none" strike="noStrike">
                <a:solidFill>
                  <a:srgbClr val="000000"/>
                </a:solidFill>
                <a:latin typeface="Calibri"/>
                <a:ea typeface="Calibri"/>
                <a:cs typeface="Calibri"/>
                <a:sym typeface="Calibri"/>
              </a:rPr>
              <a:t>This lesson is planned using extracts from Dr Sheilagh Quaile’s forthcoming book, </a:t>
            </a:r>
            <a:r>
              <a:rPr b="0" i="1" lang="en-GB" sz="1300" u="none" cap="none" strike="noStrike">
                <a:solidFill>
                  <a:srgbClr val="000000"/>
                </a:solidFill>
                <a:latin typeface="Calibri"/>
                <a:ea typeface="Calibri"/>
                <a:cs typeface="Calibri"/>
                <a:sym typeface="Calibri"/>
              </a:rPr>
              <a:t>A Transnational History of Paisley Design</a:t>
            </a:r>
            <a:r>
              <a:rPr b="0" i="0" lang="en-GB" sz="1300" u="none" cap="none" strike="noStrike">
                <a:solidFill>
                  <a:srgbClr val="000000"/>
                </a:solidFill>
                <a:latin typeface="Calibri"/>
                <a:ea typeface="Calibri"/>
                <a:cs typeface="Calibri"/>
                <a:sym typeface="Calibri"/>
              </a:rPr>
              <a:t>. </a:t>
            </a:r>
            <a:endParaRPr/>
          </a:p>
          <a:p>
            <a:pPr indent="0" lvl="0" marL="0" marR="0" rtl="0" algn="l">
              <a:lnSpc>
                <a:spcPct val="100000"/>
              </a:lnSpc>
              <a:spcBef>
                <a:spcPts val="0"/>
              </a:spcBef>
              <a:spcAft>
                <a:spcPts val="0"/>
              </a:spcAft>
              <a:buClr>
                <a:schemeClr val="dk1"/>
              </a:buClr>
              <a:buSzPts val="1300"/>
              <a:buFont typeface="Calibri"/>
              <a:buNone/>
            </a:pPr>
            <a:r>
              <a:t/>
            </a:r>
            <a:endParaRPr b="0" i="0" sz="13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Calibri"/>
              <a:buNone/>
            </a:pPr>
            <a:r>
              <a:rPr b="0" i="0" lang="en-GB" sz="1300" u="none" cap="none" strike="noStrike">
                <a:solidFill>
                  <a:srgbClr val="000000"/>
                </a:solidFill>
                <a:latin typeface="Calibri"/>
                <a:ea typeface="Calibri"/>
                <a:cs typeface="Calibri"/>
                <a:sym typeface="Calibri"/>
              </a:rPr>
              <a:t>Other text is drawn from:</a:t>
            </a:r>
            <a:endParaRPr b="0" i="0" sz="13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GB" sz="1300" u="none" cap="none" strike="noStrike">
                <a:solidFill>
                  <a:srgbClr val="000000"/>
                </a:solidFill>
                <a:latin typeface="Calibri"/>
                <a:ea typeface="Calibri"/>
                <a:cs typeface="Calibri"/>
                <a:sym typeface="Calibri"/>
              </a:rPr>
              <a:t>Sheilagh Quaile, ‘Cashmere Shawls,’ Smarthistory: The Center for Public Art History, 22 Feb. 2021, smarthistory.org/cashmere-shawls/.</a:t>
            </a:r>
            <a:endParaRPr/>
          </a:p>
        </p:txBody>
      </p:sp>
      <p:sp>
        <p:nvSpPr>
          <p:cNvPr id="94" name="Google Shape;94;p1"/>
          <p:cNvSpPr txBox="1"/>
          <p:nvPr/>
        </p:nvSpPr>
        <p:spPr>
          <a:xfrm>
            <a:off x="6468205" y="538891"/>
            <a:ext cx="2648100" cy="2339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Curriculum Themes</a:t>
            </a:r>
            <a:endParaRPr/>
          </a:p>
          <a:p>
            <a:pPr indent="0" lvl="0" marL="0" marR="0" rtl="0" algn="l">
              <a:spcBef>
                <a:spcPts val="0"/>
              </a:spcBef>
              <a:spcAft>
                <a:spcPts val="0"/>
              </a:spcAft>
              <a:buNone/>
            </a:pPr>
            <a:r>
              <a:rPr b="0" i="0" lang="en-GB" sz="1300" u="none" cap="none" strike="noStrike">
                <a:solidFill>
                  <a:srgbClr val="000000"/>
                </a:solidFill>
                <a:latin typeface="Calibri"/>
                <a:ea typeface="Calibri"/>
                <a:cs typeface="Calibri"/>
                <a:sym typeface="Calibri"/>
              </a:rPr>
              <a:t>The Kashmiri shawl helps explore:</a:t>
            </a:r>
            <a:endParaRPr/>
          </a:p>
          <a:p>
            <a:pPr indent="-285750" lvl="0" marL="285750" marR="0" rtl="0" algn="l">
              <a:lnSpc>
                <a:spcPct val="100000"/>
              </a:lnSpc>
              <a:spcBef>
                <a:spcPts val="0"/>
              </a:spcBef>
              <a:spcAft>
                <a:spcPts val="0"/>
              </a:spcAft>
              <a:buClr>
                <a:srgbClr val="000000"/>
              </a:buClr>
              <a:buSzPts val="1300"/>
              <a:buFont typeface="Arial"/>
              <a:buChar char="•"/>
            </a:pPr>
            <a:r>
              <a:rPr lang="en-GB" sz="1300">
                <a:solidFill>
                  <a:srgbClr val="000000"/>
                </a:solidFill>
                <a:latin typeface="Calibri"/>
                <a:ea typeface="Calibri"/>
                <a:cs typeface="Calibri"/>
                <a:sym typeface="Calibri"/>
              </a:rPr>
              <a:t>Global trade and globalisation</a:t>
            </a:r>
            <a:endParaRPr/>
          </a:p>
          <a:p>
            <a:pPr indent="-285750" lvl="0" marL="285750" marR="0" rtl="0" algn="l">
              <a:lnSpc>
                <a:spcPct val="100000"/>
              </a:lnSpc>
              <a:spcBef>
                <a:spcPts val="0"/>
              </a:spcBef>
              <a:spcAft>
                <a:spcPts val="0"/>
              </a:spcAft>
              <a:buClr>
                <a:srgbClr val="000000"/>
              </a:buClr>
              <a:buSzPts val="1300"/>
              <a:buFont typeface="Arial"/>
              <a:buChar char="•"/>
            </a:pPr>
            <a:r>
              <a:rPr lang="en-GB" sz="1300">
                <a:solidFill>
                  <a:srgbClr val="000000"/>
                </a:solidFill>
                <a:latin typeface="Calibri"/>
                <a:ea typeface="Calibri"/>
                <a:cs typeface="Calibri"/>
                <a:sym typeface="Calibri"/>
              </a:rPr>
              <a:t>Industrial revolution and empire</a:t>
            </a:r>
            <a:endParaRPr/>
          </a:p>
          <a:p>
            <a:pPr indent="-285750" lvl="0" marL="285750" marR="0" rtl="0" algn="l">
              <a:lnSpc>
                <a:spcPct val="100000"/>
              </a:lnSpc>
              <a:spcBef>
                <a:spcPts val="0"/>
              </a:spcBef>
              <a:spcAft>
                <a:spcPts val="0"/>
              </a:spcAft>
              <a:buClr>
                <a:srgbClr val="000000"/>
              </a:buClr>
              <a:buSzPts val="1300"/>
              <a:buFont typeface="Arial"/>
              <a:buChar char="•"/>
            </a:pPr>
            <a:r>
              <a:rPr lang="en-GB" sz="1300">
                <a:solidFill>
                  <a:srgbClr val="000000"/>
                </a:solidFill>
                <a:latin typeface="Calibri"/>
                <a:ea typeface="Calibri"/>
                <a:cs typeface="Calibri"/>
                <a:sym typeface="Calibri"/>
              </a:rPr>
              <a:t>Impacts of empire in Britain</a:t>
            </a:r>
            <a:endParaRPr/>
          </a:p>
          <a:p>
            <a:pPr indent="-285750" lvl="0" marL="285750" marR="0" rtl="0" algn="l">
              <a:spcBef>
                <a:spcPts val="0"/>
              </a:spcBef>
              <a:spcAft>
                <a:spcPts val="0"/>
              </a:spcAft>
              <a:buClr>
                <a:srgbClr val="000000"/>
              </a:buClr>
              <a:buSzPts val="1300"/>
              <a:buFont typeface="Arial"/>
              <a:buChar char="•"/>
            </a:pPr>
            <a:r>
              <a:rPr i="0" lang="en-GB" sz="1300" cap="none" strike="noStrike">
                <a:solidFill>
                  <a:srgbClr val="000000"/>
                </a:solidFill>
                <a:latin typeface="Calibri"/>
                <a:ea typeface="Calibri"/>
                <a:cs typeface="Calibri"/>
                <a:sym typeface="Calibri"/>
              </a:rPr>
              <a:t>Cultural exchange and imitation</a:t>
            </a:r>
            <a:endParaRPr/>
          </a:p>
          <a:p>
            <a:pPr indent="-285750" lvl="0" marL="285750" marR="0" rtl="0" algn="l">
              <a:spcBef>
                <a:spcPts val="0"/>
              </a:spcBef>
              <a:spcAft>
                <a:spcPts val="0"/>
              </a:spcAft>
              <a:buClr>
                <a:srgbClr val="000000"/>
              </a:buClr>
              <a:buSzPts val="1300"/>
              <a:buFont typeface="Arial"/>
              <a:buChar char="•"/>
            </a:pPr>
            <a:r>
              <a:rPr i="0" lang="en-GB" sz="1300" cap="none" strike="noStrike">
                <a:solidFill>
                  <a:srgbClr val="000000"/>
                </a:solidFill>
                <a:latin typeface="Calibri"/>
                <a:ea typeface="Calibri"/>
                <a:cs typeface="Calibri"/>
                <a:sym typeface="Calibri"/>
              </a:rPr>
              <a:t>Cross-curricular links to art, design,</a:t>
            </a:r>
            <a:r>
              <a:rPr lang="en-GB" sz="1300">
                <a:solidFill>
                  <a:srgbClr val="000000"/>
                </a:solidFill>
                <a:latin typeface="Calibri"/>
                <a:ea typeface="Calibri"/>
                <a:cs typeface="Calibri"/>
                <a:sym typeface="Calibri"/>
              </a:rPr>
              <a:t> and </a:t>
            </a:r>
            <a:r>
              <a:rPr i="0" lang="en-GB" sz="1300" cap="none" strike="noStrike">
                <a:solidFill>
                  <a:srgbClr val="000000"/>
                </a:solidFill>
                <a:latin typeface="Calibri"/>
                <a:ea typeface="Calibri"/>
                <a:cs typeface="Calibri"/>
                <a:sym typeface="Calibri"/>
              </a:rPr>
              <a:t>technology (e.g. textile technology, computing science, technology</a:t>
            </a:r>
            <a:r>
              <a:rPr lang="en-GB" sz="1300">
                <a:solidFill>
                  <a:srgbClr val="000000"/>
                </a:solidFill>
                <a:latin typeface="Calibri"/>
                <a:ea typeface="Calibri"/>
                <a:cs typeface="Calibri"/>
                <a:sym typeface="Calibri"/>
              </a:rPr>
              <a:t> and </a:t>
            </a:r>
            <a:r>
              <a:rPr i="0" lang="en-GB" sz="1300" cap="none" strike="noStrike">
                <a:solidFill>
                  <a:srgbClr val="000000"/>
                </a:solidFill>
                <a:latin typeface="Calibri"/>
                <a:ea typeface="Calibri"/>
                <a:cs typeface="Calibri"/>
                <a:sym typeface="Calibri"/>
              </a:rPr>
              <a:t>societal change)</a:t>
            </a:r>
            <a:endParaRPr i="0" sz="1300" cap="none" strike="noStrike">
              <a:solidFill>
                <a:srgbClr val="000000"/>
              </a:solidFill>
              <a:latin typeface="Calibri"/>
              <a:ea typeface="Calibri"/>
              <a:cs typeface="Calibri"/>
              <a:sym typeface="Calibri"/>
            </a:endParaRPr>
          </a:p>
        </p:txBody>
      </p:sp>
      <p:sp>
        <p:nvSpPr>
          <p:cNvPr id="95" name="Google Shape;95;p1"/>
          <p:cNvSpPr txBox="1"/>
          <p:nvPr/>
        </p:nvSpPr>
        <p:spPr>
          <a:xfrm>
            <a:off x="6558822" y="3477924"/>
            <a:ext cx="3037200" cy="3478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Sequencing &amp; Pairing</a:t>
            </a:r>
            <a:endParaRPr/>
          </a:p>
          <a:p>
            <a:pPr indent="0" lvl="0" marL="0" marR="0" rtl="0" algn="l">
              <a:lnSpc>
                <a:spcPct val="100000"/>
              </a:lnSpc>
              <a:spcBef>
                <a:spcPts val="0"/>
              </a:spcBef>
              <a:spcAft>
                <a:spcPts val="0"/>
              </a:spcAft>
              <a:buClr>
                <a:srgbClr val="000000"/>
              </a:buClr>
              <a:buSzPts val="1200"/>
              <a:buFont typeface="Calibri"/>
              <a:buNone/>
            </a:pPr>
            <a:r>
              <a:rPr b="0" i="0" lang="en-GB" sz="1200" u="none" cap="none" strike="noStrike">
                <a:solidFill>
                  <a:srgbClr val="000000"/>
                </a:solidFill>
                <a:latin typeface="Calibri"/>
                <a:ea typeface="Calibri"/>
                <a:cs typeface="Calibri"/>
                <a:sym typeface="Calibri"/>
              </a:rPr>
              <a:t>This lesson could be used to highlight the underacknowledged role that Asian knowledge played in Britain’s industrial revolution. </a:t>
            </a:r>
            <a:r>
              <a:rPr lang="en-GB" sz="1200">
                <a:solidFill>
                  <a:srgbClr val="000000"/>
                </a:solidFill>
                <a:latin typeface="Calibri"/>
                <a:ea typeface="Calibri"/>
                <a:cs typeface="Calibri"/>
                <a:sym typeface="Calibri"/>
              </a:rPr>
              <a:t>It </a:t>
            </a:r>
            <a:r>
              <a:rPr b="0" i="0" lang="en-GB" sz="1200" u="none" cap="none" strike="noStrike">
                <a:solidFill>
                  <a:srgbClr val="000000"/>
                </a:solidFill>
                <a:latin typeface="Calibri"/>
                <a:ea typeface="Calibri"/>
                <a:cs typeface="Calibri"/>
                <a:sym typeface="Calibri"/>
              </a:rPr>
              <a:t>is also suited to studying impacts of the British Empire</a:t>
            </a:r>
            <a:r>
              <a:rPr lang="en-GB" sz="1200">
                <a:solidFill>
                  <a:srgbClr val="000000"/>
                </a:solidFill>
                <a:latin typeface="Calibri"/>
                <a:ea typeface="Calibri"/>
                <a:cs typeface="Calibri"/>
                <a:sym typeface="Calibri"/>
              </a:rPr>
              <a:t>.</a:t>
            </a:r>
            <a:endParaRPr/>
          </a:p>
          <a:p>
            <a:pPr indent="0" lvl="0" marL="0" marR="0" rtl="0" algn="l">
              <a:lnSpc>
                <a:spcPct val="100000"/>
              </a:lnSpc>
              <a:spcBef>
                <a:spcPts val="0"/>
              </a:spcBef>
              <a:spcAft>
                <a:spcPts val="0"/>
              </a:spcAft>
              <a:buClr>
                <a:schemeClr val="dk1"/>
              </a:buClr>
              <a:buSzPts val="1200"/>
              <a:buFont typeface="Calibri"/>
              <a:buNone/>
            </a:pPr>
            <a:r>
              <a:t/>
            </a:r>
            <a:endParaRPr sz="1200">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Calibri"/>
              <a:buNone/>
            </a:pPr>
            <a:r>
              <a:rPr lang="en-GB" sz="1200">
                <a:solidFill>
                  <a:srgbClr val="000000"/>
                </a:solidFill>
                <a:latin typeface="Calibri"/>
                <a:ea typeface="Calibri"/>
                <a:cs typeface="Calibri"/>
                <a:sym typeface="Calibri"/>
              </a:rPr>
              <a:t>As well as history / social science classes, this lesson could be used in classes on art, design, and technology. </a:t>
            </a:r>
            <a:r>
              <a:rPr i="0" lang="en-GB" sz="1200" cap="none" strike="noStrike">
                <a:solidFill>
                  <a:srgbClr val="000000"/>
                </a:solidFill>
                <a:latin typeface="Calibri"/>
                <a:ea typeface="Calibri"/>
                <a:cs typeface="Calibri"/>
                <a:sym typeface="Calibri"/>
              </a:rPr>
              <a:t>The shawl helped popularise the </a:t>
            </a:r>
            <a:r>
              <a:rPr i="1" lang="en-GB" sz="1200" cap="none" strike="noStrike">
                <a:solidFill>
                  <a:srgbClr val="000000"/>
                </a:solidFill>
                <a:latin typeface="Calibri"/>
                <a:ea typeface="Calibri"/>
                <a:cs typeface="Calibri"/>
                <a:sym typeface="Calibri"/>
              </a:rPr>
              <a:t>buta</a:t>
            </a:r>
            <a:r>
              <a:rPr lang="en-GB" sz="1200" cap="none" strike="noStrike">
                <a:solidFill>
                  <a:srgbClr val="000000"/>
                </a:solidFill>
                <a:latin typeface="Calibri"/>
                <a:ea typeface="Calibri"/>
                <a:cs typeface="Calibri"/>
                <a:sym typeface="Calibri"/>
              </a:rPr>
              <a:t> or ‘paisley’ motif in European design, and o</a:t>
            </a:r>
            <a:r>
              <a:rPr lang="en-GB" sz="1200">
                <a:solidFill>
                  <a:srgbClr val="000000"/>
                </a:solidFill>
                <a:latin typeface="Calibri"/>
                <a:ea typeface="Calibri"/>
                <a:cs typeface="Calibri"/>
                <a:sym typeface="Calibri"/>
              </a:rPr>
              <a:t>ne of the looms that Europeans used to imitate Kashmiri shawls (the Jacquard loom) is an antecedent to modern computers (see this video from Macclesfield Museums, </a:t>
            </a:r>
            <a:r>
              <a:rPr lang="en-GB" sz="1200" u="sng">
                <a:solidFill>
                  <a:srgbClr val="000000"/>
                </a:solidFill>
                <a:latin typeface="Calibri"/>
                <a:ea typeface="Calibri"/>
                <a:cs typeface="Calibri"/>
                <a:sym typeface="Calibri"/>
                <a:hlinkClick r:id="rId3">
                  <a:extLst>
                    <a:ext uri="{A12FA001-AC4F-418D-AE19-62706E023703}">
                      <ahyp:hlinkClr val="tx"/>
                    </a:ext>
                  </a:extLst>
                </a:hlinkClick>
              </a:rPr>
              <a:t>https://www.youtube.com/watch?v=pzYucg3Tmho</a:t>
            </a:r>
            <a:r>
              <a:rPr lang="en-GB" sz="1200">
                <a:solidFill>
                  <a:srgbClr val="000000"/>
                </a:solidFill>
                <a:latin typeface="Calibri"/>
                <a:ea typeface="Calibri"/>
                <a:cs typeface="Calibri"/>
                <a:sym typeface="Calibri"/>
              </a:rPr>
              <a:t>). </a:t>
            </a:r>
            <a:endParaRPr b="0" i="0" sz="1200" u="none" cap="none" strike="noStrike">
              <a:solidFill>
                <a:srgbClr val="000000"/>
              </a:solidFill>
              <a:latin typeface="Calibri"/>
              <a:ea typeface="Calibri"/>
              <a:cs typeface="Calibri"/>
              <a:sym typeface="Calibri"/>
            </a:endParaRPr>
          </a:p>
        </p:txBody>
      </p:sp>
      <p:sp>
        <p:nvSpPr>
          <p:cNvPr id="96" name="Google Shape;96;p1"/>
          <p:cNvSpPr txBox="1"/>
          <p:nvPr/>
        </p:nvSpPr>
        <p:spPr>
          <a:xfrm>
            <a:off x="9740575" y="3596198"/>
            <a:ext cx="2324700" cy="20319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Calibri"/>
              <a:buNone/>
            </a:pPr>
            <a:r>
              <a:rPr b="1" i="0" lang="en-GB" sz="1400" u="none" cap="none" strike="noStrike">
                <a:solidFill>
                  <a:srgbClr val="000000"/>
                </a:solidFill>
                <a:latin typeface="Calibri"/>
                <a:ea typeface="Calibri"/>
                <a:cs typeface="Calibri"/>
                <a:sym typeface="Calibri"/>
              </a:rPr>
              <a:t>Notes on teaching…</a:t>
            </a:r>
            <a:endParaRPr/>
          </a:p>
          <a:p>
            <a:pPr indent="0" lvl="0" marL="0" marR="0" rtl="0" algn="l">
              <a:lnSpc>
                <a:spcPct val="100000"/>
              </a:lnSpc>
              <a:spcBef>
                <a:spcPts val="0"/>
              </a:spcBef>
              <a:spcAft>
                <a:spcPts val="0"/>
              </a:spcAft>
              <a:buClr>
                <a:schemeClr val="dk1"/>
              </a:buClr>
              <a:buSzPts val="1400"/>
              <a:buFont typeface="Calibri"/>
              <a:buNone/>
            </a:pPr>
            <a:r>
              <a:t/>
            </a:r>
            <a:endParaRPr b="1" sz="1400">
              <a:solidFill>
                <a:srgbClr val="000000"/>
              </a:solidFill>
              <a:latin typeface="Calibri"/>
              <a:ea typeface="Calibri"/>
              <a:cs typeface="Calibri"/>
              <a:sym typeface="Calibri"/>
            </a:endParaRPr>
          </a:p>
          <a:p>
            <a:pPr indent="0" lvl="0" marL="0" marR="0" rtl="0" algn="l">
              <a:spcBef>
                <a:spcPts val="0"/>
              </a:spcBef>
              <a:spcAft>
                <a:spcPts val="0"/>
              </a:spcAft>
              <a:buNone/>
            </a:pPr>
            <a:r>
              <a:rPr lang="en-GB" sz="1400">
                <a:solidFill>
                  <a:srgbClr val="000000"/>
                </a:solidFill>
                <a:latin typeface="Calibri"/>
                <a:ea typeface="Calibri"/>
                <a:cs typeface="Calibri"/>
                <a:sym typeface="Calibri"/>
              </a:rPr>
              <a:t>T</a:t>
            </a:r>
            <a:r>
              <a:rPr lang="en-GB">
                <a:latin typeface="Calibri"/>
                <a:ea typeface="Calibri"/>
                <a:cs typeface="Calibri"/>
                <a:sym typeface="Calibri"/>
              </a:rPr>
              <a:t>his session was designed by Dr Sheilagh Quaile, expert on Paisley. Do let us know if you try it in the classroom!</a:t>
            </a:r>
            <a:endParaRPr b="1" sz="1400">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p:txBody>
      </p:sp>
      <p:pic>
        <p:nvPicPr>
          <p:cNvPr id="97" name="Google Shape;97;p1"/>
          <p:cNvPicPr preferRelativeResize="0"/>
          <p:nvPr/>
        </p:nvPicPr>
        <p:blipFill rotWithShape="1">
          <a:blip r:embed="rId4">
            <a:alphaModFix/>
          </a:blip>
          <a:srcRect b="0" l="0" r="0" t="0"/>
          <a:stretch/>
        </p:blipFill>
        <p:spPr>
          <a:xfrm>
            <a:off x="10500988" y="986533"/>
            <a:ext cx="1526146" cy="1990928"/>
          </a:xfrm>
          <a:prstGeom prst="rect">
            <a:avLst/>
          </a:prstGeom>
          <a:noFill/>
          <a:ln>
            <a:noFill/>
          </a:ln>
        </p:spPr>
      </p:pic>
      <p:pic>
        <p:nvPicPr>
          <p:cNvPr id="98" name="Google Shape;98;p1"/>
          <p:cNvPicPr preferRelativeResize="0"/>
          <p:nvPr/>
        </p:nvPicPr>
        <p:blipFill rotWithShape="1">
          <a:blip r:embed="rId5">
            <a:alphaModFix/>
          </a:blip>
          <a:srcRect b="0" l="0" r="0" t="0"/>
          <a:stretch/>
        </p:blipFill>
        <p:spPr>
          <a:xfrm>
            <a:off x="701995" y="212581"/>
            <a:ext cx="2401824" cy="179832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2024-03-27T13:52:38Z</dcterms:created>
  <dc:creator>Sarah Longair</dc:creator>
</cp:coreProperties>
</file>