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506" autoAdjust="0"/>
  </p:normalViewPr>
  <p:slideViewPr>
    <p:cSldViewPr snapToGrid="0">
      <p:cViewPr>
        <p:scale>
          <a:sx n="69" d="100"/>
          <a:sy n="69" d="100"/>
        </p:scale>
        <p:origin x="75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
        <p:cNvGrpSpPr/>
        <p:nvPr/>
      </p:nvGrpSpPr>
      <p:grpSpPr>
        <a:xfrm>
          <a:off x="0" y="0"/>
          <a:ext cx="0" cy="0"/>
          <a:chOff x="0" y="0"/>
          <a:chExt cx="0" cy="0"/>
        </a:xfrm>
      </p:grpSpPr>
      <p:sp>
        <p:nvSpPr>
          <p:cNvPr id="12" name="Google Shape;12;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 name="Google Shape;13;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 name="Google Shape;14;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a:spLocks noGrp="1"/>
          </p:cNvSpPr>
          <p:nvPr>
            <p:ph type="pic" idx="2"/>
          </p:nvPr>
        </p:nvSpPr>
        <p:spPr>
          <a:xfrm>
            <a:off x="5183188" y="987425"/>
            <a:ext cx="6172200" cy="4873625"/>
          </a:xfrm>
          <a:prstGeom prst="rect">
            <a:avLst/>
          </a:prstGeom>
          <a:noFill/>
          <a:ln>
            <a:noFill/>
          </a:ln>
        </p:spPr>
      </p:sp>
      <p:sp>
        <p:nvSpPr>
          <p:cNvPr id="64" name="Google Shape;64;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horniman.ac.uk/object/1990.138/"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https://www.rct.uk/collection/83827/queen-victori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p:cNvSpPr/>
          <p:nvPr/>
        </p:nvSpPr>
        <p:spPr>
          <a:xfrm>
            <a:off x="3390314" y="107653"/>
            <a:ext cx="8675076" cy="455055"/>
          </a:xfrm>
          <a:prstGeom prst="rect">
            <a:avLst/>
          </a:prstGeom>
          <a:solidFill>
            <a:srgbClr val="00006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SzPts val="2400"/>
              <a:buFont typeface="Calibri"/>
              <a:buNone/>
            </a:pPr>
            <a:r>
              <a:rPr lang="en-GB" sz="2400" b="1" i="0" u="none" strike="noStrike" cap="none" dirty="0">
                <a:solidFill>
                  <a:srgbClr val="FFFFFF"/>
                </a:solidFill>
                <a:latin typeface="Calibri"/>
                <a:ea typeface="Calibri"/>
                <a:cs typeface="Calibri"/>
                <a:sym typeface="Calibri"/>
              </a:rPr>
              <a:t>Lesson Planning Overview: </a:t>
            </a:r>
            <a:r>
              <a:rPr lang="en-GB" sz="2400" b="1" dirty="0">
                <a:solidFill>
                  <a:srgbClr val="FFFFFF"/>
                </a:solidFill>
                <a:latin typeface="Calibri"/>
                <a:ea typeface="Calibri"/>
                <a:cs typeface="Calibri"/>
                <a:sym typeface="Calibri"/>
              </a:rPr>
              <a:t>Yoruba Queen Victoria</a:t>
            </a:r>
            <a:endParaRPr sz="1800" b="1" i="0" u="none" strike="noStrike" cap="none" dirty="0">
              <a:solidFill>
                <a:srgbClr val="FFFFFF"/>
              </a:solidFill>
              <a:latin typeface="Calibri"/>
              <a:ea typeface="Calibri"/>
              <a:cs typeface="Calibri"/>
              <a:sym typeface="Calibri"/>
            </a:endParaRPr>
          </a:p>
        </p:txBody>
      </p:sp>
      <p:sp>
        <p:nvSpPr>
          <p:cNvPr id="85" name="Google Shape;85;p13"/>
          <p:cNvSpPr txBox="1"/>
          <p:nvPr/>
        </p:nvSpPr>
        <p:spPr>
          <a:xfrm>
            <a:off x="6625" y="2826850"/>
            <a:ext cx="3257100" cy="4094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Calibri"/>
              <a:buNone/>
            </a:pPr>
            <a:r>
              <a:rPr lang="en-GB" sz="1600" b="1" i="0" u="sng" strike="noStrike" cap="none" dirty="0">
                <a:solidFill>
                  <a:srgbClr val="000000"/>
                </a:solidFill>
                <a:latin typeface="Calibri"/>
                <a:ea typeface="Calibri"/>
                <a:cs typeface="Calibri"/>
                <a:sym typeface="Calibri"/>
              </a:rPr>
              <a:t>Object Summary:</a:t>
            </a:r>
            <a:endParaRPr dirty="0"/>
          </a:p>
          <a:p>
            <a:pPr marL="0" marR="0" lvl="0" indent="0" algn="l" rtl="0">
              <a:lnSpc>
                <a:spcPct val="100000"/>
              </a:lnSpc>
              <a:spcBef>
                <a:spcPts val="0"/>
              </a:spcBef>
              <a:spcAft>
                <a:spcPts val="0"/>
              </a:spcAft>
              <a:buClr>
                <a:srgbClr val="000000"/>
              </a:buClr>
              <a:buSzPts val="1400"/>
              <a:buFont typeface="Calibri"/>
              <a:buNone/>
            </a:pPr>
            <a:r>
              <a:rPr lang="en-GB" sz="1200" dirty="0">
                <a:latin typeface="Calibri"/>
                <a:ea typeface="Calibri"/>
                <a:cs typeface="Calibri"/>
                <a:sym typeface="Calibri"/>
              </a:rPr>
              <a:t>This carving of Queen Victoria was made in the late nineteenth century, inspired by photographs of the queen which circulated around the empire including West Africa after her jubilee in 1887. It conforms with traditions of Yoruba sculpture, where the head is enlarged to indicate wisdom. Feet are carved under the dress. Many were collected by the British but no mention was made of their makers. Zachary </a:t>
            </a:r>
            <a:r>
              <a:rPr lang="en-GB" sz="1200" dirty="0" err="1">
                <a:latin typeface="Calibri"/>
                <a:ea typeface="Calibri"/>
                <a:cs typeface="Calibri"/>
                <a:sym typeface="Calibri"/>
              </a:rPr>
              <a:t>Kingdon</a:t>
            </a:r>
            <a:r>
              <a:rPr lang="en-GB" sz="1200" dirty="0">
                <a:latin typeface="Calibri"/>
                <a:ea typeface="Calibri"/>
                <a:cs typeface="Calibri"/>
                <a:sym typeface="Calibri"/>
              </a:rPr>
              <a:t> has argued that they were commissioned by the </a:t>
            </a:r>
            <a:r>
              <a:rPr lang="en-GB" sz="1200" dirty="0" err="1">
                <a:latin typeface="Calibri"/>
                <a:ea typeface="Calibri"/>
                <a:cs typeface="Calibri"/>
                <a:sym typeface="Calibri"/>
              </a:rPr>
              <a:t>Saro</a:t>
            </a:r>
            <a:r>
              <a:rPr lang="en-GB" sz="1200" dirty="0">
                <a:latin typeface="Calibri"/>
                <a:ea typeface="Calibri"/>
                <a:cs typeface="Calibri"/>
                <a:sym typeface="Calibri"/>
              </a:rPr>
              <a:t> community in Nigeria (</a:t>
            </a:r>
            <a:r>
              <a:rPr lang="en-GB" sz="1200" dirty="0" err="1">
                <a:latin typeface="Calibri"/>
                <a:ea typeface="Calibri"/>
                <a:cs typeface="Calibri"/>
                <a:sym typeface="Calibri"/>
              </a:rPr>
              <a:t>Saro</a:t>
            </a:r>
            <a:r>
              <a:rPr lang="en-GB" sz="1200" dirty="0">
                <a:latin typeface="Calibri"/>
                <a:ea typeface="Calibri"/>
                <a:cs typeface="Calibri"/>
                <a:sym typeface="Calibri"/>
              </a:rPr>
              <a:t> = Nigerian name given immigrants from Sierra Leone). Many of these returnees were Aku - formerly captive Yoruba who had been freed to Sierra Leone by British war ships policing after abolition in the Atlantic. Despite some poor treatment by British officials, many Aku revered and were loyal to Queen Victoria and were Christians after missionary education in Sierra Leone.  </a:t>
            </a:r>
            <a:endParaRPr sz="1200" dirty="0"/>
          </a:p>
          <a:p>
            <a:pPr marL="0" marR="0" lvl="0" indent="0" algn="l" rtl="0">
              <a:lnSpc>
                <a:spcPct val="100000"/>
              </a:lnSpc>
              <a:spcBef>
                <a:spcPts val="0"/>
              </a:spcBef>
              <a:spcAft>
                <a:spcPts val="0"/>
              </a:spcAft>
              <a:buClr>
                <a:schemeClr val="dk1"/>
              </a:buClr>
              <a:buSzPts val="1600"/>
              <a:buFont typeface="Calibri"/>
              <a:buNone/>
            </a:pPr>
            <a:endParaRPr sz="1600" b="1" i="0" u="sng" strike="noStrike" cap="none" dirty="0">
              <a:solidFill>
                <a:srgbClr val="000000"/>
              </a:solidFill>
              <a:latin typeface="Calibri"/>
              <a:ea typeface="Calibri"/>
              <a:cs typeface="Calibri"/>
              <a:sym typeface="Calibri"/>
            </a:endParaRPr>
          </a:p>
        </p:txBody>
      </p:sp>
      <p:sp>
        <p:nvSpPr>
          <p:cNvPr id="86" name="Google Shape;86;p13"/>
          <p:cNvSpPr txBox="1"/>
          <p:nvPr/>
        </p:nvSpPr>
        <p:spPr>
          <a:xfrm rot="-5400000">
            <a:off x="-984580" y="1146171"/>
            <a:ext cx="2591716" cy="461665"/>
          </a:xfrm>
          <a:prstGeom prst="rect">
            <a:avLst/>
          </a:prstGeom>
          <a:solidFill>
            <a:srgbClr val="000060"/>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2400"/>
              <a:buFont typeface="Calibri"/>
              <a:buNone/>
            </a:pPr>
            <a:r>
              <a:rPr lang="en-GB" sz="2400" b="1" i="0" u="none" strike="noStrike" cap="none">
                <a:solidFill>
                  <a:srgbClr val="FFFFFF"/>
                </a:solidFill>
                <a:latin typeface="Calibri"/>
                <a:ea typeface="Calibri"/>
                <a:cs typeface="Calibri"/>
                <a:sym typeface="Calibri"/>
              </a:rPr>
              <a:t>Objects of Empire</a:t>
            </a:r>
            <a:endParaRPr/>
          </a:p>
        </p:txBody>
      </p:sp>
      <p:sp>
        <p:nvSpPr>
          <p:cNvPr id="87" name="Google Shape;87;p13"/>
          <p:cNvSpPr txBox="1"/>
          <p:nvPr/>
        </p:nvSpPr>
        <p:spPr>
          <a:xfrm>
            <a:off x="609149" y="2378250"/>
            <a:ext cx="2587500" cy="5541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000"/>
              <a:buFont typeface="Calibri"/>
              <a:buNone/>
            </a:pPr>
            <a:r>
              <a:rPr lang="en-GB" sz="1000" i="1">
                <a:latin typeface="Calibri"/>
                <a:ea typeface="Calibri"/>
                <a:cs typeface="Calibri"/>
                <a:sym typeface="Calibri"/>
              </a:rPr>
              <a:t>Carved wooden figure of Queen Victoria in regal dress, Horniman Museum, 1990.138, Nigeria, late nineteenth century.</a:t>
            </a:r>
            <a:endParaRPr sz="1050" b="0" i="0" u="none" strike="noStrike" cap="none">
              <a:solidFill>
                <a:srgbClr val="000000"/>
              </a:solidFill>
              <a:latin typeface="Calibri"/>
              <a:ea typeface="Calibri"/>
              <a:cs typeface="Calibri"/>
              <a:sym typeface="Calibri"/>
            </a:endParaRPr>
          </a:p>
        </p:txBody>
      </p:sp>
      <p:cxnSp>
        <p:nvCxnSpPr>
          <p:cNvPr id="88" name="Google Shape;88;p13"/>
          <p:cNvCxnSpPr/>
          <p:nvPr/>
        </p:nvCxnSpPr>
        <p:spPr>
          <a:xfrm>
            <a:off x="3263704" y="719707"/>
            <a:ext cx="0" cy="5978503"/>
          </a:xfrm>
          <a:prstGeom prst="straightConnector1">
            <a:avLst/>
          </a:prstGeom>
          <a:noFill/>
          <a:ln w="57150" cap="flat" cmpd="sng">
            <a:solidFill>
              <a:srgbClr val="000060"/>
            </a:solidFill>
            <a:prstDash val="solid"/>
            <a:miter lim="800000"/>
            <a:headEnd type="none" w="sm" len="sm"/>
            <a:tailEnd type="none" w="sm" len="sm"/>
          </a:ln>
        </p:spPr>
      </p:cxnSp>
      <p:cxnSp>
        <p:nvCxnSpPr>
          <p:cNvPr id="89" name="Google Shape;89;p13"/>
          <p:cNvCxnSpPr/>
          <p:nvPr/>
        </p:nvCxnSpPr>
        <p:spPr>
          <a:xfrm rot="10800000">
            <a:off x="3437957" y="3429000"/>
            <a:ext cx="8477378" cy="0"/>
          </a:xfrm>
          <a:prstGeom prst="straightConnector1">
            <a:avLst/>
          </a:prstGeom>
          <a:noFill/>
          <a:ln w="57150" cap="flat" cmpd="sng">
            <a:solidFill>
              <a:srgbClr val="000060"/>
            </a:solidFill>
            <a:prstDash val="solid"/>
            <a:miter lim="800000"/>
            <a:headEnd type="none" w="sm" len="sm"/>
            <a:tailEnd type="none" w="sm" len="sm"/>
          </a:ln>
        </p:spPr>
      </p:cxnSp>
      <p:sp>
        <p:nvSpPr>
          <p:cNvPr id="91" name="Google Shape;91;p13"/>
          <p:cNvSpPr txBox="1"/>
          <p:nvPr/>
        </p:nvSpPr>
        <p:spPr>
          <a:xfrm>
            <a:off x="3330760" y="3483788"/>
            <a:ext cx="3402549" cy="363172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Calibri"/>
              <a:buNone/>
            </a:pPr>
            <a:r>
              <a:rPr lang="en-GB" sz="1600" b="1" i="0" u="sng" strike="noStrike" cap="none" dirty="0">
                <a:solidFill>
                  <a:srgbClr val="000000"/>
                </a:solidFill>
                <a:latin typeface="Calibri"/>
                <a:ea typeface="Calibri"/>
                <a:cs typeface="Calibri"/>
                <a:sym typeface="Calibri"/>
              </a:rPr>
              <a:t>Lesson Ideas</a:t>
            </a:r>
            <a:endParaRPr dirty="0"/>
          </a:p>
          <a:p>
            <a:pPr marL="342900" marR="0" lvl="0" indent="-342900" algn="l" rtl="0">
              <a:lnSpc>
                <a:spcPct val="100000"/>
              </a:lnSpc>
              <a:spcBef>
                <a:spcPts val="0"/>
              </a:spcBef>
              <a:spcAft>
                <a:spcPts val="0"/>
              </a:spcAft>
              <a:buClr>
                <a:schemeClr val="dk1"/>
              </a:buClr>
              <a:buSzPts val="1600"/>
              <a:buFont typeface="Calibri"/>
              <a:buAutoNum type="arabicPeriod"/>
            </a:pPr>
            <a:r>
              <a:rPr lang="en-GB" sz="1100" i="0" strike="noStrike" cap="none" dirty="0">
                <a:solidFill>
                  <a:srgbClr val="000000"/>
                </a:solidFill>
                <a:latin typeface="Calibri"/>
                <a:ea typeface="Calibri"/>
                <a:cs typeface="Calibri"/>
                <a:sym typeface="Calibri"/>
              </a:rPr>
              <a:t>Getting started with a high quality image of the statue for students to annotate.</a:t>
            </a:r>
          </a:p>
          <a:p>
            <a:pPr marL="342900" marR="0" lvl="0" indent="-342900" algn="l" rtl="0">
              <a:lnSpc>
                <a:spcPct val="100000"/>
              </a:lnSpc>
              <a:spcBef>
                <a:spcPts val="0"/>
              </a:spcBef>
              <a:spcAft>
                <a:spcPts val="0"/>
              </a:spcAft>
              <a:buClr>
                <a:schemeClr val="dk1"/>
              </a:buClr>
              <a:buSzPts val="1600"/>
              <a:buFont typeface="Calibri"/>
              <a:buAutoNum type="arabicPeriod"/>
            </a:pPr>
            <a:r>
              <a:rPr lang="en-GB" sz="1100" dirty="0">
                <a:latin typeface="Calibri"/>
                <a:ea typeface="Calibri"/>
                <a:cs typeface="Calibri"/>
                <a:sym typeface="Calibri"/>
              </a:rPr>
              <a:t>Following discussion, students write their impression of the </a:t>
            </a:r>
            <a:r>
              <a:rPr lang="en-GB" sz="1100" dirty="0" err="1">
                <a:latin typeface="Calibri"/>
                <a:ea typeface="Calibri"/>
                <a:cs typeface="Calibri"/>
                <a:sym typeface="Calibri"/>
              </a:rPr>
              <a:t>Saro</a:t>
            </a:r>
            <a:r>
              <a:rPr lang="en-GB" sz="1100" dirty="0">
                <a:latin typeface="Calibri"/>
                <a:ea typeface="Calibri"/>
                <a:cs typeface="Calibri"/>
                <a:sym typeface="Calibri"/>
              </a:rPr>
              <a:t> view of Victoria to come back to.</a:t>
            </a:r>
            <a:endParaRPr lang="en-GB" sz="1100" i="0" strike="noStrike" cap="none" dirty="0">
              <a:solidFill>
                <a:srgbClr val="000000"/>
              </a:solidFill>
              <a:latin typeface="Calibri"/>
              <a:ea typeface="Calibri"/>
              <a:cs typeface="Calibri"/>
              <a:sym typeface="Calibri"/>
            </a:endParaRPr>
          </a:p>
          <a:p>
            <a:pPr marL="342900" marR="0" lvl="0" indent="-342900" algn="l" rtl="0">
              <a:lnSpc>
                <a:spcPct val="100000"/>
              </a:lnSpc>
              <a:spcBef>
                <a:spcPts val="0"/>
              </a:spcBef>
              <a:spcAft>
                <a:spcPts val="0"/>
              </a:spcAft>
              <a:buClr>
                <a:schemeClr val="dk1"/>
              </a:buClr>
              <a:buSzPts val="1600"/>
              <a:buFont typeface="Calibri"/>
              <a:buAutoNum type="arabicPeriod"/>
            </a:pPr>
            <a:r>
              <a:rPr lang="en-GB" sz="1100" dirty="0">
                <a:latin typeface="Calibri"/>
                <a:cs typeface="Calibri"/>
                <a:sym typeface="Calibri"/>
              </a:rPr>
              <a:t>Develop with scaffolded questions to examine who made it, how, whether it was ‘positive/complimentary’ to address misconceptions. </a:t>
            </a:r>
          </a:p>
          <a:p>
            <a:pPr marL="342900" marR="0" lvl="0" indent="-342900" algn="l" rtl="0">
              <a:lnSpc>
                <a:spcPct val="100000"/>
              </a:lnSpc>
              <a:spcBef>
                <a:spcPts val="0"/>
              </a:spcBef>
              <a:spcAft>
                <a:spcPts val="0"/>
              </a:spcAft>
              <a:buClr>
                <a:schemeClr val="dk1"/>
              </a:buClr>
              <a:buSzPts val="1600"/>
              <a:buFont typeface="Calibri"/>
              <a:buAutoNum type="arabicPeriod"/>
            </a:pPr>
            <a:r>
              <a:rPr lang="en-GB" sz="1100" dirty="0">
                <a:latin typeface="Calibri"/>
                <a:cs typeface="Calibri"/>
                <a:sym typeface="Calibri"/>
              </a:rPr>
              <a:t>Teacher exposition on West African art with visual examples of other pieces by way of comparison.</a:t>
            </a:r>
          </a:p>
          <a:p>
            <a:pPr marL="342900" marR="0" lvl="0" indent="-342900" algn="l" rtl="0">
              <a:lnSpc>
                <a:spcPct val="100000"/>
              </a:lnSpc>
              <a:spcBef>
                <a:spcPts val="0"/>
              </a:spcBef>
              <a:spcAft>
                <a:spcPts val="0"/>
              </a:spcAft>
              <a:buClr>
                <a:schemeClr val="dk1"/>
              </a:buClr>
              <a:buSzPts val="1600"/>
              <a:buFont typeface="Calibri"/>
              <a:buAutoNum type="arabicPeriod"/>
            </a:pPr>
            <a:r>
              <a:rPr lang="en-GB" sz="1100" dirty="0">
                <a:latin typeface="Calibri"/>
                <a:cs typeface="Calibri"/>
                <a:sym typeface="Calibri"/>
              </a:rPr>
              <a:t>Reading an extract from </a:t>
            </a:r>
            <a:r>
              <a:rPr lang="en-GB" sz="1100" dirty="0" err="1">
                <a:latin typeface="Calibri"/>
                <a:cs typeface="Calibri"/>
                <a:sym typeface="Calibri"/>
              </a:rPr>
              <a:t>Kingdon’s</a:t>
            </a:r>
            <a:r>
              <a:rPr lang="en-GB" sz="1100" dirty="0">
                <a:latin typeface="Calibri"/>
                <a:cs typeface="Calibri"/>
                <a:sym typeface="Calibri"/>
              </a:rPr>
              <a:t> on reassessing Yoruba Queen Victoria with question prompts.</a:t>
            </a:r>
          </a:p>
          <a:p>
            <a:pPr marL="342900" marR="0" lvl="0" indent="-342900" algn="l" rtl="0">
              <a:lnSpc>
                <a:spcPct val="100000"/>
              </a:lnSpc>
              <a:spcBef>
                <a:spcPts val="0"/>
              </a:spcBef>
              <a:spcAft>
                <a:spcPts val="0"/>
              </a:spcAft>
              <a:buClr>
                <a:schemeClr val="dk1"/>
              </a:buClr>
              <a:buSzPts val="1600"/>
              <a:buFont typeface="Calibri"/>
              <a:buAutoNum type="arabicPeriod"/>
            </a:pPr>
            <a:r>
              <a:rPr lang="en-GB" sz="1100" dirty="0">
                <a:latin typeface="Calibri"/>
                <a:cs typeface="Calibri"/>
                <a:sym typeface="Calibri"/>
              </a:rPr>
              <a:t>How has the view changed based on scholarship?</a:t>
            </a:r>
          </a:p>
          <a:p>
            <a:pPr marL="342900" marR="0" lvl="0" indent="-342900" algn="l" rtl="0">
              <a:lnSpc>
                <a:spcPct val="100000"/>
              </a:lnSpc>
              <a:spcBef>
                <a:spcPts val="0"/>
              </a:spcBef>
              <a:spcAft>
                <a:spcPts val="0"/>
              </a:spcAft>
              <a:buClr>
                <a:schemeClr val="dk1"/>
              </a:buClr>
              <a:buSzPts val="1600"/>
              <a:buFont typeface="Calibri"/>
              <a:buAutoNum type="arabicPeriod"/>
            </a:pPr>
            <a:r>
              <a:rPr lang="en-GB" sz="1100" dirty="0">
                <a:latin typeface="Calibri"/>
                <a:cs typeface="Calibri"/>
                <a:sym typeface="Calibri"/>
              </a:rPr>
              <a:t>What can Yoruba Queen Victoria teach us about:</a:t>
            </a:r>
          </a:p>
          <a:p>
            <a:pPr marL="171450" marR="0" lvl="0" indent="-171450" algn="l" rtl="0">
              <a:lnSpc>
                <a:spcPct val="100000"/>
              </a:lnSpc>
              <a:spcBef>
                <a:spcPts val="0"/>
              </a:spcBef>
              <a:spcAft>
                <a:spcPts val="0"/>
              </a:spcAft>
              <a:buClr>
                <a:schemeClr val="dk1"/>
              </a:buClr>
              <a:buSzPts val="1600"/>
              <a:buFontTx/>
              <a:buChar char="-"/>
            </a:pPr>
            <a:r>
              <a:rPr lang="en-GB" sz="1100" dirty="0">
                <a:latin typeface="Calibri"/>
                <a:cs typeface="Calibri"/>
                <a:sym typeface="Calibri"/>
              </a:rPr>
              <a:t>Relations with the Crown</a:t>
            </a:r>
          </a:p>
          <a:p>
            <a:pPr marL="171450" marR="0" lvl="0" indent="-171450" algn="l" rtl="0">
              <a:lnSpc>
                <a:spcPct val="100000"/>
              </a:lnSpc>
              <a:spcBef>
                <a:spcPts val="0"/>
              </a:spcBef>
              <a:spcAft>
                <a:spcPts val="0"/>
              </a:spcAft>
              <a:buClr>
                <a:schemeClr val="dk1"/>
              </a:buClr>
              <a:buSzPts val="1600"/>
              <a:buFontTx/>
              <a:buChar char="-"/>
            </a:pPr>
            <a:r>
              <a:rPr lang="en-GB" sz="1100" dirty="0">
                <a:latin typeface="Calibri"/>
                <a:cs typeface="Calibri"/>
                <a:sym typeface="Calibri"/>
              </a:rPr>
              <a:t>Indigenous views of Empire</a:t>
            </a:r>
          </a:p>
          <a:p>
            <a:pPr marL="171450" marR="0" lvl="0" indent="-171450" algn="l" rtl="0">
              <a:lnSpc>
                <a:spcPct val="100000"/>
              </a:lnSpc>
              <a:spcBef>
                <a:spcPts val="0"/>
              </a:spcBef>
              <a:spcAft>
                <a:spcPts val="0"/>
              </a:spcAft>
              <a:buClr>
                <a:schemeClr val="dk1"/>
              </a:buClr>
              <a:buSzPts val="1600"/>
              <a:buFontTx/>
              <a:buChar char="-"/>
            </a:pPr>
            <a:r>
              <a:rPr lang="en-GB" sz="1100" dirty="0">
                <a:latin typeface="Calibri"/>
                <a:cs typeface="Calibri"/>
                <a:sym typeface="Calibri"/>
              </a:rPr>
              <a:t>The role of missionary work</a:t>
            </a:r>
            <a:endParaRPr sz="1100" dirty="0"/>
          </a:p>
          <a:p>
            <a:pPr marL="0" marR="0" lvl="0" indent="0" algn="l" rtl="0">
              <a:lnSpc>
                <a:spcPct val="100000"/>
              </a:lnSpc>
              <a:spcBef>
                <a:spcPts val="0"/>
              </a:spcBef>
              <a:spcAft>
                <a:spcPts val="0"/>
              </a:spcAft>
              <a:buClr>
                <a:schemeClr val="dk1"/>
              </a:buClr>
              <a:buSzPts val="1600"/>
              <a:buFont typeface="Calibri"/>
              <a:buNone/>
            </a:pPr>
            <a:endParaRPr sz="1600" b="1" i="0" u="sng" strike="noStrike" cap="none" dirty="0">
              <a:solidFill>
                <a:srgbClr val="000000"/>
              </a:solidFill>
              <a:latin typeface="Calibri"/>
              <a:ea typeface="Calibri"/>
              <a:cs typeface="Calibri"/>
              <a:sym typeface="Calibri"/>
            </a:endParaRPr>
          </a:p>
        </p:txBody>
      </p:sp>
      <p:sp>
        <p:nvSpPr>
          <p:cNvPr id="92" name="Google Shape;92;p13"/>
          <p:cNvSpPr txBox="1"/>
          <p:nvPr/>
        </p:nvSpPr>
        <p:spPr>
          <a:xfrm>
            <a:off x="8930467" y="531445"/>
            <a:ext cx="2984868" cy="80017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Calibri"/>
              <a:buNone/>
            </a:pPr>
            <a:r>
              <a:rPr lang="en-GB" sz="1600" b="1" i="0" u="sng" strike="noStrike" cap="none" dirty="0">
                <a:solidFill>
                  <a:srgbClr val="000000"/>
                </a:solidFill>
                <a:latin typeface="Calibri"/>
                <a:ea typeface="Calibri"/>
                <a:cs typeface="Calibri"/>
                <a:sym typeface="Calibri"/>
              </a:rPr>
              <a:t>Period &amp; Place</a:t>
            </a:r>
            <a:endParaRPr dirty="0"/>
          </a:p>
          <a:p>
            <a:pPr marL="0" marR="0" lvl="0" indent="0" algn="l" rtl="0">
              <a:lnSpc>
                <a:spcPct val="100000"/>
              </a:lnSpc>
              <a:spcBef>
                <a:spcPts val="0"/>
              </a:spcBef>
              <a:spcAft>
                <a:spcPts val="0"/>
              </a:spcAft>
              <a:buClr>
                <a:schemeClr val="dk1"/>
              </a:buClr>
              <a:buSzPts val="1600"/>
              <a:buFont typeface="Calibri"/>
              <a:buNone/>
            </a:pPr>
            <a:r>
              <a:rPr lang="en-GB" sz="1000" i="0" strike="noStrike" cap="none" dirty="0">
                <a:solidFill>
                  <a:srgbClr val="000000"/>
                </a:solidFill>
                <a:latin typeface="Calibri"/>
                <a:ea typeface="Calibri"/>
                <a:cs typeface="Calibri"/>
                <a:sym typeface="Calibri"/>
              </a:rPr>
              <a:t>The statue </a:t>
            </a:r>
            <a:r>
              <a:rPr lang="en-GB" sz="1000" dirty="0">
                <a:latin typeface="Calibri"/>
                <a:ea typeface="Calibri"/>
                <a:cs typeface="Calibri"/>
                <a:sym typeface="Calibri"/>
              </a:rPr>
              <a:t>originates from West Africa, likely the </a:t>
            </a:r>
            <a:r>
              <a:rPr lang="en-GB" sz="1000" dirty="0" err="1">
                <a:latin typeface="Calibri"/>
                <a:ea typeface="Calibri"/>
                <a:cs typeface="Calibri"/>
                <a:sym typeface="Calibri"/>
              </a:rPr>
              <a:t>Saro</a:t>
            </a:r>
            <a:r>
              <a:rPr lang="en-GB" sz="1000" dirty="0">
                <a:latin typeface="Calibri"/>
                <a:ea typeface="Calibri"/>
                <a:cs typeface="Calibri"/>
                <a:sym typeface="Calibri"/>
              </a:rPr>
              <a:t> people of Nigeria and dates from the </a:t>
            </a:r>
            <a:r>
              <a:rPr lang="en-GB" sz="1000" i="0" strike="noStrike" cap="none" dirty="0">
                <a:solidFill>
                  <a:srgbClr val="000000"/>
                </a:solidFill>
                <a:latin typeface="Calibri"/>
                <a:ea typeface="Calibri"/>
                <a:cs typeface="Calibri"/>
                <a:sym typeface="Calibri"/>
              </a:rPr>
              <a:t>time of her Golden (1887) or Diamond (1897) Jubilee.</a:t>
            </a:r>
            <a:endParaRPr sz="1000" i="0" strike="noStrike" cap="none" dirty="0">
              <a:solidFill>
                <a:srgbClr val="000000"/>
              </a:solidFill>
              <a:latin typeface="Calibri"/>
              <a:ea typeface="Calibri"/>
              <a:cs typeface="Calibri"/>
              <a:sym typeface="Calibri"/>
            </a:endParaRPr>
          </a:p>
        </p:txBody>
      </p:sp>
      <p:sp>
        <p:nvSpPr>
          <p:cNvPr id="93" name="Google Shape;93;p13"/>
          <p:cNvSpPr txBox="1"/>
          <p:nvPr/>
        </p:nvSpPr>
        <p:spPr>
          <a:xfrm>
            <a:off x="3437957" y="538891"/>
            <a:ext cx="2946600" cy="2709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Calibri"/>
              <a:buNone/>
            </a:pPr>
            <a:r>
              <a:rPr lang="en-GB" sz="1600" b="1" i="0" u="sng" strike="noStrike" cap="none" dirty="0">
                <a:solidFill>
                  <a:srgbClr val="000000"/>
                </a:solidFill>
                <a:latin typeface="Calibri"/>
                <a:ea typeface="Calibri"/>
                <a:cs typeface="Calibri"/>
                <a:sym typeface="Calibri"/>
              </a:rPr>
              <a:t>Scholarship</a:t>
            </a:r>
            <a:endParaRPr dirty="0"/>
          </a:p>
          <a:p>
            <a:pPr marL="0" marR="0" lvl="0" indent="0" algn="l" rtl="0">
              <a:spcBef>
                <a:spcPts val="0"/>
              </a:spcBef>
              <a:spcAft>
                <a:spcPts val="0"/>
              </a:spcAft>
              <a:buNone/>
            </a:pPr>
            <a:r>
              <a:rPr lang="en-GB" dirty="0">
                <a:latin typeface="Calibri"/>
                <a:ea typeface="Calibri"/>
                <a:cs typeface="Calibri"/>
                <a:sym typeface="Calibri"/>
              </a:rPr>
              <a:t>This lesson was planned using:</a:t>
            </a:r>
            <a:endParaRPr dirty="0">
              <a:latin typeface="Calibri"/>
              <a:ea typeface="Calibri"/>
              <a:cs typeface="Calibri"/>
              <a:sym typeface="Calibri"/>
            </a:endParaRPr>
          </a:p>
          <a:p>
            <a:pPr marL="0" lvl="0" indent="0" algn="l" rtl="0">
              <a:spcBef>
                <a:spcPts val="0"/>
              </a:spcBef>
              <a:spcAft>
                <a:spcPts val="0"/>
              </a:spcAft>
              <a:buNone/>
            </a:pPr>
            <a:r>
              <a:rPr lang="en-GB" dirty="0">
                <a:latin typeface="Calibri"/>
                <a:ea typeface="Calibri"/>
                <a:cs typeface="Calibri"/>
                <a:sym typeface="Calibri"/>
              </a:rPr>
              <a:t>Zachary </a:t>
            </a:r>
            <a:r>
              <a:rPr lang="en-GB" dirty="0" err="1">
                <a:latin typeface="Calibri"/>
                <a:ea typeface="Calibri"/>
                <a:cs typeface="Calibri"/>
                <a:sym typeface="Calibri"/>
              </a:rPr>
              <a:t>Kingdon</a:t>
            </a:r>
            <a:r>
              <a:rPr lang="en-GB" dirty="0">
                <a:latin typeface="Calibri"/>
                <a:ea typeface="Calibri"/>
                <a:cs typeface="Calibri"/>
                <a:sym typeface="Calibri"/>
              </a:rPr>
              <a:t>; ‘The Queen as an Aku Woman?: Reassessing “Yoruba” Queen Victoria Portrait Figures.’ </a:t>
            </a:r>
            <a:r>
              <a:rPr lang="en-GB" i="1" dirty="0">
                <a:latin typeface="Calibri"/>
                <a:ea typeface="Calibri"/>
                <a:cs typeface="Calibri"/>
                <a:sym typeface="Calibri"/>
              </a:rPr>
              <a:t>African Arts</a:t>
            </a:r>
            <a:r>
              <a:rPr lang="en-GB" dirty="0">
                <a:latin typeface="Calibri"/>
                <a:ea typeface="Calibri"/>
                <a:cs typeface="Calibri"/>
                <a:sym typeface="Calibri"/>
              </a:rPr>
              <a:t> 2014; 47 (3): 8–23</a:t>
            </a:r>
            <a:endParaRPr dirty="0">
              <a:latin typeface="Calibri"/>
              <a:ea typeface="Calibri"/>
              <a:cs typeface="Calibri"/>
              <a:sym typeface="Calibri"/>
            </a:endParaRPr>
          </a:p>
          <a:p>
            <a:pPr marL="0" lvl="0" indent="0" algn="l" rtl="0">
              <a:spcBef>
                <a:spcPts val="0"/>
              </a:spcBef>
              <a:spcAft>
                <a:spcPts val="0"/>
              </a:spcAft>
              <a:buNone/>
            </a:pPr>
            <a:endParaRPr dirty="0">
              <a:latin typeface="Calibri"/>
              <a:ea typeface="Calibri"/>
              <a:cs typeface="Calibri"/>
              <a:sym typeface="Calibri"/>
            </a:endParaRPr>
          </a:p>
          <a:p>
            <a:pPr marL="0" lvl="0" indent="0" algn="l" rtl="0">
              <a:spcBef>
                <a:spcPts val="0"/>
              </a:spcBef>
              <a:spcAft>
                <a:spcPts val="0"/>
              </a:spcAft>
              <a:buNone/>
            </a:pPr>
            <a:r>
              <a:rPr lang="en-GB" dirty="0">
                <a:latin typeface="Calibri"/>
                <a:ea typeface="Calibri"/>
                <a:cs typeface="Calibri"/>
                <a:sym typeface="Calibri"/>
              </a:rPr>
              <a:t>Further reading and links:</a:t>
            </a:r>
            <a:endParaRPr dirty="0">
              <a:latin typeface="Calibri"/>
              <a:ea typeface="Calibri"/>
              <a:cs typeface="Calibri"/>
              <a:sym typeface="Calibri"/>
            </a:endParaRPr>
          </a:p>
          <a:p>
            <a:pPr marL="0" marR="0" lvl="0" indent="0" algn="l" rtl="0">
              <a:lnSpc>
                <a:spcPct val="100000"/>
              </a:lnSpc>
              <a:spcBef>
                <a:spcPts val="0"/>
              </a:spcBef>
              <a:spcAft>
                <a:spcPts val="0"/>
              </a:spcAft>
              <a:buClr>
                <a:schemeClr val="dk1"/>
              </a:buClr>
              <a:buSzPts val="1600"/>
              <a:buFont typeface="Calibri"/>
              <a:buNone/>
            </a:pPr>
            <a:r>
              <a:rPr lang="en-GB" u="sng" dirty="0">
                <a:solidFill>
                  <a:schemeClr val="hlink"/>
                </a:solidFill>
                <a:latin typeface="Calibri"/>
                <a:ea typeface="Calibri"/>
                <a:cs typeface="Calibri"/>
                <a:sym typeface="Calibri"/>
                <a:hlinkClick r:id="rId3"/>
              </a:rPr>
              <a:t>https://www.horniman.ac.uk/object/1990.138/</a:t>
            </a:r>
            <a:r>
              <a:rPr lang="en-GB" dirty="0">
                <a:latin typeface="Calibri"/>
                <a:ea typeface="Calibri"/>
                <a:cs typeface="Calibri"/>
                <a:sym typeface="Calibri"/>
              </a:rPr>
              <a:t> click on Commentary</a:t>
            </a:r>
            <a:endParaRPr dirty="0">
              <a:latin typeface="Calibri"/>
              <a:ea typeface="Calibri"/>
              <a:cs typeface="Calibri"/>
              <a:sym typeface="Calibri"/>
            </a:endParaRPr>
          </a:p>
          <a:p>
            <a:pPr marL="0" marR="0" lvl="0" indent="0" algn="l" rtl="0">
              <a:lnSpc>
                <a:spcPct val="100000"/>
              </a:lnSpc>
              <a:spcBef>
                <a:spcPts val="0"/>
              </a:spcBef>
              <a:spcAft>
                <a:spcPts val="0"/>
              </a:spcAft>
              <a:buClr>
                <a:schemeClr val="dk1"/>
              </a:buClr>
              <a:buSzPts val="1600"/>
              <a:buFont typeface="Calibri"/>
              <a:buNone/>
            </a:pPr>
            <a:r>
              <a:rPr lang="en-GB" u="sng" dirty="0">
                <a:solidFill>
                  <a:schemeClr val="hlink"/>
                </a:solidFill>
                <a:latin typeface="Calibri"/>
                <a:ea typeface="Calibri"/>
                <a:cs typeface="Calibri"/>
                <a:sym typeface="Calibri"/>
                <a:hlinkClick r:id="rId4"/>
              </a:rPr>
              <a:t>https://www.rct.uk/collection/83827/queen-victoria</a:t>
            </a:r>
            <a:r>
              <a:rPr lang="en-GB" dirty="0">
                <a:latin typeface="Calibri"/>
                <a:ea typeface="Calibri"/>
                <a:cs typeface="Calibri"/>
                <a:sym typeface="Calibri"/>
              </a:rPr>
              <a:t> </a:t>
            </a:r>
            <a:endParaRPr dirty="0">
              <a:latin typeface="Calibri"/>
              <a:ea typeface="Calibri"/>
              <a:cs typeface="Calibri"/>
              <a:sym typeface="Calibri"/>
            </a:endParaRPr>
          </a:p>
        </p:txBody>
      </p:sp>
      <p:sp>
        <p:nvSpPr>
          <p:cNvPr id="94" name="Google Shape;94;p13"/>
          <p:cNvSpPr txBox="1"/>
          <p:nvPr/>
        </p:nvSpPr>
        <p:spPr>
          <a:xfrm>
            <a:off x="6468205" y="538891"/>
            <a:ext cx="2485708" cy="320083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Calibri"/>
              <a:buNone/>
            </a:pPr>
            <a:r>
              <a:rPr lang="en-GB" sz="1600" b="1" i="0" u="sng" strike="noStrike" cap="none" dirty="0">
                <a:solidFill>
                  <a:srgbClr val="000000"/>
                </a:solidFill>
                <a:latin typeface="Calibri"/>
                <a:ea typeface="Calibri"/>
                <a:cs typeface="Calibri"/>
                <a:sym typeface="Calibri"/>
              </a:rPr>
              <a:t>Curriculum Themes</a:t>
            </a:r>
            <a:endParaRPr dirty="0"/>
          </a:p>
          <a:p>
            <a:pPr marL="0" lvl="0" indent="0" algn="l" rtl="0">
              <a:spcBef>
                <a:spcPts val="0"/>
              </a:spcBef>
              <a:spcAft>
                <a:spcPts val="0"/>
              </a:spcAft>
              <a:buNone/>
            </a:pPr>
            <a:r>
              <a:rPr lang="en-GB" dirty="0">
                <a:solidFill>
                  <a:schemeClr val="dk1"/>
                </a:solidFill>
                <a:latin typeface="Calibri"/>
                <a:ea typeface="Calibri"/>
                <a:cs typeface="Calibri"/>
                <a:sym typeface="Calibri"/>
              </a:rPr>
              <a:t>This object  helps explore:</a:t>
            </a:r>
            <a:endParaRPr dirty="0">
              <a:solidFill>
                <a:schemeClr val="dk1"/>
              </a:solidFill>
              <a:latin typeface="Calibri"/>
              <a:ea typeface="Calibri"/>
              <a:cs typeface="Calibri"/>
              <a:sym typeface="Calibri"/>
            </a:endParaRPr>
          </a:p>
          <a:p>
            <a:pPr marL="457200" lvl="0" indent="-317500" algn="l" rtl="0">
              <a:spcBef>
                <a:spcPts val="0"/>
              </a:spcBef>
              <a:spcAft>
                <a:spcPts val="0"/>
              </a:spcAft>
              <a:buClr>
                <a:schemeClr val="dk1"/>
              </a:buClr>
              <a:buSzPts val="1400"/>
              <a:buFont typeface="Calibri"/>
              <a:buChar char="●"/>
            </a:pPr>
            <a:r>
              <a:rPr lang="en-GB" sz="1300" dirty="0">
                <a:solidFill>
                  <a:schemeClr val="dk1"/>
                </a:solidFill>
                <a:latin typeface="Calibri"/>
                <a:ea typeface="Calibri"/>
                <a:cs typeface="Calibri"/>
                <a:sym typeface="Calibri"/>
              </a:rPr>
              <a:t>Indigenous voice</a:t>
            </a:r>
            <a:endParaRPr sz="1300" dirty="0">
              <a:solidFill>
                <a:schemeClr val="dk1"/>
              </a:solidFill>
              <a:latin typeface="Calibri"/>
              <a:ea typeface="Calibri"/>
              <a:cs typeface="Calibri"/>
              <a:sym typeface="Calibri"/>
            </a:endParaRPr>
          </a:p>
          <a:p>
            <a:pPr marL="457200" lvl="0" indent="-311150" algn="l" rtl="0">
              <a:spcBef>
                <a:spcPts val="0"/>
              </a:spcBef>
              <a:spcAft>
                <a:spcPts val="0"/>
              </a:spcAft>
              <a:buClr>
                <a:schemeClr val="dk1"/>
              </a:buClr>
              <a:buSzPts val="1300"/>
              <a:buFont typeface="Calibri"/>
              <a:buChar char="●"/>
            </a:pPr>
            <a:r>
              <a:rPr lang="en-GB" sz="1300" dirty="0">
                <a:solidFill>
                  <a:schemeClr val="dk1"/>
                </a:solidFill>
                <a:latin typeface="Calibri"/>
                <a:ea typeface="Calibri"/>
                <a:cs typeface="Calibri"/>
                <a:sym typeface="Calibri"/>
              </a:rPr>
              <a:t>Colonial rule</a:t>
            </a:r>
            <a:endParaRPr sz="1300" dirty="0">
              <a:solidFill>
                <a:schemeClr val="dk1"/>
              </a:solidFill>
              <a:latin typeface="Calibri"/>
              <a:ea typeface="Calibri"/>
              <a:cs typeface="Calibri"/>
              <a:sym typeface="Calibri"/>
            </a:endParaRPr>
          </a:p>
          <a:p>
            <a:pPr marL="457200" lvl="0" indent="-311150" algn="l" rtl="0">
              <a:spcBef>
                <a:spcPts val="0"/>
              </a:spcBef>
              <a:spcAft>
                <a:spcPts val="0"/>
              </a:spcAft>
              <a:buClr>
                <a:schemeClr val="dk1"/>
              </a:buClr>
              <a:buSzPts val="1300"/>
              <a:buFont typeface="Calibri"/>
              <a:buChar char="●"/>
            </a:pPr>
            <a:r>
              <a:rPr lang="en-GB" sz="1300" dirty="0">
                <a:solidFill>
                  <a:schemeClr val="dk1"/>
                </a:solidFill>
                <a:latin typeface="Calibri"/>
                <a:ea typeface="Calibri"/>
                <a:cs typeface="Calibri"/>
                <a:sym typeface="Calibri"/>
              </a:rPr>
              <a:t>Enslavement</a:t>
            </a:r>
          </a:p>
          <a:p>
            <a:pPr marL="457200" lvl="0" indent="-311150" algn="l" rtl="0">
              <a:spcBef>
                <a:spcPts val="0"/>
              </a:spcBef>
              <a:spcAft>
                <a:spcPts val="0"/>
              </a:spcAft>
              <a:buClr>
                <a:schemeClr val="dk1"/>
              </a:buClr>
              <a:buSzPts val="1300"/>
              <a:buFont typeface="Calibri"/>
              <a:buChar char="●"/>
            </a:pPr>
            <a:r>
              <a:rPr lang="en-GB" sz="1300" dirty="0">
                <a:solidFill>
                  <a:schemeClr val="dk1"/>
                </a:solidFill>
                <a:latin typeface="Calibri"/>
                <a:ea typeface="Calibri"/>
                <a:cs typeface="Calibri"/>
                <a:sym typeface="Calibri"/>
              </a:rPr>
              <a:t>West African culture, art and heritage. </a:t>
            </a:r>
          </a:p>
          <a:p>
            <a:pPr marL="457200" lvl="0" indent="-311150" algn="l" rtl="0">
              <a:spcBef>
                <a:spcPts val="0"/>
              </a:spcBef>
              <a:spcAft>
                <a:spcPts val="0"/>
              </a:spcAft>
              <a:buClr>
                <a:schemeClr val="dk1"/>
              </a:buClr>
              <a:buSzPts val="1300"/>
              <a:buFont typeface="Calibri"/>
              <a:buChar char="●"/>
            </a:pPr>
            <a:r>
              <a:rPr lang="en-GB" sz="1300" dirty="0">
                <a:solidFill>
                  <a:schemeClr val="dk1"/>
                </a:solidFill>
                <a:latin typeface="Calibri"/>
                <a:ea typeface="Calibri"/>
                <a:cs typeface="Calibri"/>
                <a:sym typeface="Calibri"/>
              </a:rPr>
              <a:t>The dynamic between British royalty and colonised people.</a:t>
            </a:r>
          </a:p>
          <a:p>
            <a:pPr marL="457200" lvl="0" indent="-311150" algn="l" rtl="0">
              <a:spcBef>
                <a:spcPts val="0"/>
              </a:spcBef>
              <a:spcAft>
                <a:spcPts val="0"/>
              </a:spcAft>
              <a:buClr>
                <a:schemeClr val="dk1"/>
              </a:buClr>
              <a:buSzPts val="1300"/>
              <a:buFont typeface="Calibri"/>
              <a:buChar char="●"/>
            </a:pPr>
            <a:r>
              <a:rPr lang="en-GB" sz="1300" dirty="0">
                <a:solidFill>
                  <a:schemeClr val="dk1"/>
                </a:solidFill>
                <a:latin typeface="Calibri"/>
                <a:ea typeface="Calibri"/>
                <a:cs typeface="Calibri"/>
                <a:sym typeface="Calibri"/>
              </a:rPr>
              <a:t>Missionaries.</a:t>
            </a:r>
          </a:p>
          <a:p>
            <a:pPr marL="457200" lvl="0" indent="-311150" algn="l" rtl="0">
              <a:spcBef>
                <a:spcPts val="0"/>
              </a:spcBef>
              <a:spcAft>
                <a:spcPts val="0"/>
              </a:spcAft>
              <a:buClr>
                <a:schemeClr val="dk1"/>
              </a:buClr>
              <a:buSzPts val="1300"/>
              <a:buFont typeface="Calibri"/>
              <a:buChar char="●"/>
            </a:pPr>
            <a:r>
              <a:rPr lang="en-GB" sz="1300" dirty="0">
                <a:solidFill>
                  <a:schemeClr val="dk1"/>
                </a:solidFill>
                <a:latin typeface="Calibri"/>
                <a:ea typeface="Calibri"/>
                <a:cs typeface="Calibri"/>
                <a:sym typeface="Calibri"/>
              </a:rPr>
              <a:t>Missionary education.</a:t>
            </a:r>
          </a:p>
          <a:p>
            <a:pPr marL="457200" lvl="0" indent="-311150" algn="l" rtl="0">
              <a:spcBef>
                <a:spcPts val="0"/>
              </a:spcBef>
              <a:spcAft>
                <a:spcPts val="0"/>
              </a:spcAft>
              <a:buClr>
                <a:schemeClr val="dk1"/>
              </a:buClr>
              <a:buSzPts val="1300"/>
              <a:buFont typeface="Calibri"/>
              <a:buChar char="●"/>
            </a:pPr>
            <a:endParaRPr sz="1300" dirty="0">
              <a:solidFill>
                <a:schemeClr val="dk1"/>
              </a:solidFill>
              <a:latin typeface="Calibri"/>
              <a:ea typeface="Calibri"/>
              <a:cs typeface="Calibri"/>
              <a:sym typeface="Calibri"/>
            </a:endParaRPr>
          </a:p>
          <a:p>
            <a:pPr marL="457200" lvl="0" indent="0" algn="l" rtl="0">
              <a:spcBef>
                <a:spcPts val="0"/>
              </a:spcBef>
              <a:spcAft>
                <a:spcPts val="0"/>
              </a:spcAft>
              <a:buNone/>
            </a:pPr>
            <a:endParaRPr sz="130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600"/>
              <a:buFont typeface="Calibri"/>
              <a:buNone/>
            </a:pPr>
            <a:endParaRPr sz="1600" b="1" i="0" u="sng" strike="noStrike" cap="none" dirty="0">
              <a:solidFill>
                <a:srgbClr val="000000"/>
              </a:solidFill>
              <a:latin typeface="Calibri"/>
              <a:ea typeface="Calibri"/>
              <a:cs typeface="Calibri"/>
              <a:sym typeface="Calibri"/>
            </a:endParaRPr>
          </a:p>
        </p:txBody>
      </p:sp>
      <p:sp>
        <p:nvSpPr>
          <p:cNvPr id="95" name="Google Shape;95;p13"/>
          <p:cNvSpPr txBox="1"/>
          <p:nvPr/>
        </p:nvSpPr>
        <p:spPr>
          <a:xfrm>
            <a:off x="6800344" y="3477924"/>
            <a:ext cx="2940210" cy="349322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Calibri"/>
              <a:buNone/>
            </a:pPr>
            <a:r>
              <a:rPr lang="en-GB" sz="1600" b="1" i="0" u="sng" strike="noStrike" cap="none" dirty="0">
                <a:solidFill>
                  <a:srgbClr val="000000"/>
                </a:solidFill>
                <a:latin typeface="Calibri"/>
                <a:ea typeface="Calibri"/>
                <a:cs typeface="Calibri"/>
                <a:sym typeface="Calibri"/>
              </a:rPr>
              <a:t>Sequencing &amp; Pairing</a:t>
            </a:r>
            <a:endParaRPr dirty="0"/>
          </a:p>
          <a:p>
            <a:pPr marL="0" marR="0" lvl="0" indent="0" algn="l" rtl="0">
              <a:lnSpc>
                <a:spcPct val="100000"/>
              </a:lnSpc>
              <a:spcBef>
                <a:spcPts val="0"/>
              </a:spcBef>
              <a:spcAft>
                <a:spcPts val="0"/>
              </a:spcAft>
              <a:buClr>
                <a:schemeClr val="dk1"/>
              </a:buClr>
              <a:buSzPts val="1300"/>
              <a:buFont typeface="Calibri"/>
              <a:buNone/>
            </a:pPr>
            <a:r>
              <a:rPr lang="en-GB" sz="1200" b="0" i="0" u="none" strike="noStrike" cap="none" dirty="0">
                <a:solidFill>
                  <a:srgbClr val="000000"/>
                </a:solidFill>
                <a:latin typeface="Calibri"/>
                <a:ea typeface="Calibri"/>
                <a:cs typeface="Calibri"/>
                <a:sym typeface="Calibri"/>
              </a:rPr>
              <a:t>This lesson pairs well with enquiries that seek to give voice to indigenous and colonised people as we see an indigenous view of Queen Victoria. This could therefore sequence well with other lessons that examine indigenous experiences and views.</a:t>
            </a:r>
          </a:p>
          <a:p>
            <a:pPr marL="0" marR="0" lvl="0" indent="0" algn="l" rtl="0">
              <a:lnSpc>
                <a:spcPct val="100000"/>
              </a:lnSpc>
              <a:spcBef>
                <a:spcPts val="0"/>
              </a:spcBef>
              <a:spcAft>
                <a:spcPts val="0"/>
              </a:spcAft>
              <a:buClr>
                <a:schemeClr val="dk1"/>
              </a:buClr>
              <a:buSzPts val="1300"/>
              <a:buFont typeface="Calibri"/>
              <a:buNone/>
            </a:pPr>
            <a:r>
              <a:rPr lang="en-GB" sz="1200" dirty="0">
                <a:latin typeface="Calibri"/>
                <a:cs typeface="Calibri"/>
                <a:sym typeface="Calibri"/>
              </a:rPr>
              <a:t>This would also sequence well with an enquiry focusing on art and/or portraiture. This could be a full enquiry exploring empire through portraits. </a:t>
            </a:r>
          </a:p>
          <a:p>
            <a:pPr marL="0" marR="0" lvl="0" indent="0" algn="l" rtl="0">
              <a:lnSpc>
                <a:spcPct val="100000"/>
              </a:lnSpc>
              <a:spcBef>
                <a:spcPts val="0"/>
              </a:spcBef>
              <a:spcAft>
                <a:spcPts val="0"/>
              </a:spcAft>
              <a:buClr>
                <a:schemeClr val="dk1"/>
              </a:buClr>
              <a:buSzPts val="1300"/>
              <a:buFont typeface="Calibri"/>
              <a:buNone/>
            </a:pPr>
            <a:r>
              <a:rPr lang="en-GB" sz="1200" dirty="0">
                <a:latin typeface="Calibri"/>
                <a:cs typeface="Calibri"/>
                <a:sym typeface="Calibri"/>
              </a:rPr>
              <a:t>The positive view of Victoria here is in part formed by the work of missionaries, which would make this a useful thread for a series of lessons on the impact or effects of missionary work on indigenous people and their relationship with Britain. </a:t>
            </a:r>
            <a:endParaRPr sz="1200" dirty="0"/>
          </a:p>
          <a:p>
            <a:pPr marL="0" marR="0" lvl="0" indent="0" algn="l" rtl="0">
              <a:lnSpc>
                <a:spcPct val="100000"/>
              </a:lnSpc>
              <a:spcBef>
                <a:spcPts val="0"/>
              </a:spcBef>
              <a:spcAft>
                <a:spcPts val="0"/>
              </a:spcAft>
              <a:buClr>
                <a:schemeClr val="dk1"/>
              </a:buClr>
              <a:buSzPts val="1300"/>
              <a:buFont typeface="Calibri"/>
              <a:buNone/>
            </a:pPr>
            <a:endParaRPr sz="1300" b="0" i="0" u="none" strike="noStrike" cap="none" dirty="0">
              <a:solidFill>
                <a:srgbClr val="000000"/>
              </a:solidFill>
              <a:latin typeface="Calibri"/>
              <a:ea typeface="Calibri"/>
              <a:cs typeface="Calibri"/>
              <a:sym typeface="Calibri"/>
            </a:endParaRPr>
          </a:p>
        </p:txBody>
      </p:sp>
      <p:sp>
        <p:nvSpPr>
          <p:cNvPr id="96" name="Google Shape;96;p13"/>
          <p:cNvSpPr txBox="1"/>
          <p:nvPr/>
        </p:nvSpPr>
        <p:spPr>
          <a:xfrm>
            <a:off x="9740575" y="3596201"/>
            <a:ext cx="2324700" cy="2462172"/>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Calibri"/>
              <a:buNone/>
            </a:pPr>
            <a:r>
              <a:rPr lang="en-GB" sz="1400" b="1" i="0" u="none" strike="noStrike" cap="none" dirty="0">
                <a:solidFill>
                  <a:srgbClr val="000000"/>
                </a:solidFill>
                <a:latin typeface="Calibri"/>
                <a:ea typeface="Calibri"/>
                <a:cs typeface="Calibri"/>
                <a:sym typeface="Calibri"/>
              </a:rPr>
              <a:t>Notes on teaching…</a:t>
            </a:r>
            <a:endParaRPr sz="1400" b="1" dirty="0">
              <a:solidFill>
                <a:srgbClr val="000000"/>
              </a:solidFill>
              <a:latin typeface="Calibri"/>
              <a:ea typeface="Calibri"/>
              <a:cs typeface="Calibri"/>
              <a:sym typeface="Calibri"/>
            </a:endParaRPr>
          </a:p>
          <a:p>
            <a:pPr marL="0" marR="0" lvl="0" indent="0" algn="l" rtl="0">
              <a:spcBef>
                <a:spcPts val="0"/>
              </a:spcBef>
              <a:spcAft>
                <a:spcPts val="0"/>
              </a:spcAft>
              <a:buNone/>
            </a:pPr>
            <a:r>
              <a:rPr lang="en-GB" sz="1400" dirty="0">
                <a:solidFill>
                  <a:schemeClr val="dk1"/>
                </a:solidFill>
                <a:latin typeface="Calibri"/>
                <a:ea typeface="Calibri"/>
                <a:cs typeface="Calibri"/>
                <a:sym typeface="Calibri"/>
              </a:rPr>
              <a:t>This lesson was planned for KS3 Year 8 students. The enquiry that asks </a:t>
            </a:r>
            <a:r>
              <a:rPr lang="en-GB" sz="1400" i="1" dirty="0">
                <a:solidFill>
                  <a:schemeClr val="dk1"/>
                </a:solidFill>
                <a:latin typeface="Calibri"/>
                <a:ea typeface="Calibri"/>
                <a:cs typeface="Calibri"/>
                <a:sym typeface="Calibri"/>
              </a:rPr>
              <a:t>‘How can material objects help us to understand Britain's role in the world?’  </a:t>
            </a:r>
            <a:r>
              <a:rPr lang="en-GB" sz="1400" dirty="0">
                <a:solidFill>
                  <a:schemeClr val="dk1"/>
                </a:solidFill>
                <a:latin typeface="Calibri"/>
                <a:ea typeface="Calibri"/>
                <a:cs typeface="Calibri"/>
                <a:sym typeface="Calibri"/>
              </a:rPr>
              <a:t>This lesson helps explore indigenous views of empire through art and is part of a wider study of West Africa.</a:t>
            </a:r>
            <a:endParaRPr sz="1400" b="1" i="0" u="none" strike="noStrike" cap="none" dirty="0">
              <a:solidFill>
                <a:srgbClr val="000000"/>
              </a:solidFill>
              <a:latin typeface="Calibri"/>
              <a:ea typeface="Calibri"/>
              <a:cs typeface="Calibri"/>
              <a:sym typeface="Calibri"/>
            </a:endParaRPr>
          </a:p>
        </p:txBody>
      </p:sp>
      <p:pic>
        <p:nvPicPr>
          <p:cNvPr id="97" name="Google Shape;97;p13"/>
          <p:cNvPicPr preferRelativeResize="0"/>
          <p:nvPr/>
        </p:nvPicPr>
        <p:blipFill rotWithShape="1">
          <a:blip r:embed="rId5">
            <a:alphaModFix/>
          </a:blip>
          <a:srcRect l="9516" t="4379" r="7295"/>
          <a:stretch/>
        </p:blipFill>
        <p:spPr>
          <a:xfrm>
            <a:off x="912875" y="107650"/>
            <a:ext cx="1617131" cy="2270599"/>
          </a:xfrm>
          <a:prstGeom prst="rect">
            <a:avLst/>
          </a:prstGeom>
          <a:noFill/>
          <a:ln>
            <a:noFill/>
          </a:ln>
        </p:spPr>
      </p:pic>
      <p:pic>
        <p:nvPicPr>
          <p:cNvPr id="98" name="Google Shape;98;p13"/>
          <p:cNvPicPr preferRelativeResize="0"/>
          <p:nvPr/>
        </p:nvPicPr>
        <p:blipFill>
          <a:blip r:embed="rId6">
            <a:alphaModFix/>
          </a:blip>
          <a:stretch>
            <a:fillRect/>
          </a:stretch>
        </p:blipFill>
        <p:spPr>
          <a:xfrm>
            <a:off x="9037548" y="1311801"/>
            <a:ext cx="3025886" cy="2022972"/>
          </a:xfrm>
          <a:prstGeom prst="rect">
            <a:avLst/>
          </a:prstGeom>
          <a:noFill/>
          <a:ln>
            <a:noFill/>
          </a:ln>
        </p:spPr>
      </p:pic>
      <p:sp>
        <p:nvSpPr>
          <p:cNvPr id="2" name="Google Shape;94;p1">
            <a:extLst>
              <a:ext uri="{FF2B5EF4-FFF2-40B4-BE49-F238E27FC236}">
                <a16:creationId xmlns:a16="http://schemas.microsoft.com/office/drawing/2014/main" id="{2A213DB6-3C2F-C225-1EE1-50F7CF8C38DE}"/>
              </a:ext>
            </a:extLst>
          </p:cNvPr>
          <p:cNvSpPr txBox="1"/>
          <p:nvPr/>
        </p:nvSpPr>
        <p:spPr>
          <a:xfrm>
            <a:off x="9470039" y="6202035"/>
            <a:ext cx="2789816" cy="64633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200" b="1" i="1" dirty="0">
                <a:solidFill>
                  <a:schemeClr val="dk1"/>
                </a:solidFill>
                <a:latin typeface="Calibri"/>
                <a:ea typeface="Calibri"/>
                <a:cs typeface="Calibri"/>
                <a:sym typeface="Calibri"/>
              </a:rPr>
              <a:t>By Sasha Smith (@SashaL_Smith)  </a:t>
            </a:r>
            <a:endParaRPr dirty="0"/>
          </a:p>
          <a:p>
            <a:pPr marL="0" marR="0" lvl="0" indent="0" algn="ctr" rtl="0">
              <a:spcBef>
                <a:spcPts val="0"/>
              </a:spcBef>
              <a:spcAft>
                <a:spcPts val="0"/>
              </a:spcAft>
              <a:buNone/>
            </a:pPr>
            <a:r>
              <a:rPr lang="en-GB" sz="1200" b="1" i="1" dirty="0">
                <a:solidFill>
                  <a:schemeClr val="dk1"/>
                </a:solidFill>
                <a:latin typeface="Calibri"/>
                <a:ea typeface="Calibri"/>
                <a:cs typeface="Calibri"/>
                <a:sym typeface="Calibri"/>
              </a:rPr>
              <a:t>For the Objects of Empire Project, </a:t>
            </a:r>
            <a:endParaRPr dirty="0"/>
          </a:p>
          <a:p>
            <a:pPr marL="0" marR="0" lvl="0" indent="0" algn="ctr" rtl="0">
              <a:spcBef>
                <a:spcPts val="0"/>
              </a:spcBef>
              <a:spcAft>
                <a:spcPts val="0"/>
              </a:spcAft>
              <a:buNone/>
            </a:pPr>
            <a:r>
              <a:rPr lang="en-GB" sz="1200" b="1" i="1" dirty="0">
                <a:solidFill>
                  <a:schemeClr val="dk1"/>
                </a:solidFill>
                <a:latin typeface="Calibri"/>
                <a:ea typeface="Calibri"/>
                <a:cs typeface="Calibri"/>
                <a:sym typeface="Calibri"/>
              </a:rPr>
              <a:t>supported by The University of Lincoln</a:t>
            </a:r>
            <a:endParaRPr dirty="0"/>
          </a:p>
        </p:txBody>
      </p:sp>
    </p:spTree>
  </p:cSld>
  <p:clrMapOvr>
    <a:masterClrMapping/>
  </p:clrMapOvr>
</p:sld>
</file>

<file path=ppt/theme/theme1.xml><?xml version="1.0" encoding="utf-8"?>
<a:theme xmlns:a="http://schemas.openxmlformats.org/drawingml/2006/main" name="1_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637</Words>
  <Application>Microsoft Office PowerPoint</Application>
  <PresentationFormat>Widescreen</PresentationFormat>
  <Paragraphs>44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1_Office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Ms S Smith</cp:lastModifiedBy>
  <cp:revision>4</cp:revision>
  <dcterms:modified xsi:type="dcterms:W3CDTF">2024-05-08T09:58:15Z</dcterms:modified>
</cp:coreProperties>
</file>