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horniman.ac.uk/object/1990.138/" TargetMode="External"/><Relationship Id="rId4" Type="http://schemas.openxmlformats.org/officeDocument/2006/relationships/hyperlink" Target="https://www.rct.uk/collection/83827/queen-victoria" TargetMode="External"/><Relationship Id="rId5" Type="http://schemas.openxmlformats.org/officeDocument/2006/relationships/image" Target="../media/image1.png"/><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Lesson Planning Overview: </a:t>
            </a:r>
            <a:r>
              <a:rPr b="1" lang="en-GB" sz="2400">
                <a:solidFill>
                  <a:srgbClr val="FFFFFF"/>
                </a:solidFill>
                <a:latin typeface="Calibri"/>
                <a:ea typeface="Calibri"/>
                <a:cs typeface="Calibri"/>
                <a:sym typeface="Calibri"/>
              </a:rPr>
              <a:t>Yoruba Queen Victoria</a:t>
            </a:r>
            <a:endParaRPr b="1" i="0" sz="1800" u="none" cap="none" strike="noStrike">
              <a:solidFill>
                <a:srgbClr val="FFFFFF"/>
              </a:solidFill>
              <a:latin typeface="Calibri"/>
              <a:ea typeface="Calibri"/>
              <a:cs typeface="Calibri"/>
              <a:sym typeface="Calibri"/>
            </a:endParaRPr>
          </a:p>
        </p:txBody>
      </p:sp>
      <p:sp>
        <p:nvSpPr>
          <p:cNvPr id="85" name="Google Shape;85;p13"/>
          <p:cNvSpPr txBox="1"/>
          <p:nvPr/>
        </p:nvSpPr>
        <p:spPr>
          <a:xfrm>
            <a:off x="0" y="2703400"/>
            <a:ext cx="3257100" cy="4463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Object Summary:</a:t>
            </a:r>
            <a:endParaRPr/>
          </a:p>
          <a:p>
            <a:pPr indent="0" lvl="0" marL="0" marR="0" rtl="0" algn="l">
              <a:lnSpc>
                <a:spcPct val="100000"/>
              </a:lnSpc>
              <a:spcBef>
                <a:spcPts val="0"/>
              </a:spcBef>
              <a:spcAft>
                <a:spcPts val="0"/>
              </a:spcAft>
              <a:buClr>
                <a:srgbClr val="000000"/>
              </a:buClr>
              <a:buSzPts val="1400"/>
              <a:buFont typeface="Calibri"/>
              <a:buNone/>
            </a:pPr>
            <a:r>
              <a:rPr lang="en-GB" sz="1200">
                <a:latin typeface="Calibri"/>
                <a:ea typeface="Calibri"/>
                <a:cs typeface="Calibri"/>
                <a:sym typeface="Calibri"/>
              </a:rPr>
              <a:t>This carving of Queen Victoria was made in the late nineteenth century, inspired by photographs of the queen which circulated around the empire after her jubilee in 1887. It conforms with traditions of Yoruba sculpture, where the head is enlarged to indicate wisdom. Feet are carved under the dress. Many were collected by the British but no mention was made of their makers. Zachary Kingdon has argued that they were commissioned by the Saro community in Nigeria (Saro = emancipated enslaved Africans from Sierra Leone who </a:t>
            </a:r>
            <a:r>
              <a:rPr lang="en-GB" sz="1200">
                <a:latin typeface="Calibri"/>
                <a:ea typeface="Calibri"/>
                <a:cs typeface="Calibri"/>
                <a:sym typeface="Calibri"/>
              </a:rPr>
              <a:t>settled</a:t>
            </a:r>
            <a:r>
              <a:rPr lang="en-GB" sz="1200">
                <a:latin typeface="Calibri"/>
                <a:ea typeface="Calibri"/>
                <a:cs typeface="Calibri"/>
                <a:sym typeface="Calibri"/>
              </a:rPr>
              <a:t> in Nigeria). Many of these returnees were Aku - formerly captive Yoruba who had been freed to Sierra Leone by British war ships policing after abolition in the Atlantic. Despite some poor treatment by British officials, many Aku revered and were loyal to Queen Victoria and were Christians after missionary education in Sierra Leone. Kingdon argues that the Aku could have commissioned Yoruba artists to create </a:t>
            </a:r>
            <a:r>
              <a:rPr lang="en-GB" sz="1200">
                <a:latin typeface="Calibri"/>
                <a:ea typeface="Calibri"/>
                <a:cs typeface="Calibri"/>
                <a:sym typeface="Calibri"/>
              </a:rPr>
              <a:t>these</a:t>
            </a:r>
            <a:r>
              <a:rPr lang="en-GB" sz="1200">
                <a:latin typeface="Calibri"/>
                <a:ea typeface="Calibri"/>
                <a:cs typeface="Calibri"/>
                <a:sym typeface="Calibri"/>
              </a:rPr>
              <a:t> sculptures.</a:t>
            </a:r>
            <a:endParaRPr sz="1200"/>
          </a:p>
          <a:p>
            <a:pPr indent="0" lvl="0" marL="0" marR="0" rtl="0" algn="l">
              <a:lnSpc>
                <a:spcPct val="100000"/>
              </a:lnSpc>
              <a:spcBef>
                <a:spcPts val="0"/>
              </a:spcBef>
              <a:spcAft>
                <a:spcPts val="0"/>
              </a:spcAft>
              <a:buClr>
                <a:schemeClr val="dk1"/>
              </a:buClr>
              <a:buSzPts val="1600"/>
              <a:buFont typeface="Calibri"/>
              <a:buNone/>
            </a:pPr>
            <a:r>
              <a:t/>
            </a:r>
            <a:endParaRPr b="1" i="0" sz="1600" u="sng" cap="none" strike="noStrike">
              <a:solidFill>
                <a:srgbClr val="000000"/>
              </a:solidFill>
              <a:latin typeface="Calibri"/>
              <a:ea typeface="Calibri"/>
              <a:cs typeface="Calibri"/>
              <a:sym typeface="Calibri"/>
            </a:endParaRPr>
          </a:p>
        </p:txBody>
      </p:sp>
      <p:sp>
        <p:nvSpPr>
          <p:cNvPr id="86" name="Google Shape;86;p13"/>
          <p:cNvSpPr txBox="1"/>
          <p:nvPr/>
        </p:nvSpPr>
        <p:spPr>
          <a:xfrm rot="-5400000">
            <a:off x="-984554" y="1146162"/>
            <a:ext cx="2591700" cy="461700"/>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Objects of Empire</a:t>
            </a:r>
            <a:endParaRPr/>
          </a:p>
        </p:txBody>
      </p:sp>
      <p:sp>
        <p:nvSpPr>
          <p:cNvPr id="87" name="Google Shape;87;p13"/>
          <p:cNvSpPr txBox="1"/>
          <p:nvPr/>
        </p:nvSpPr>
        <p:spPr>
          <a:xfrm>
            <a:off x="526200" y="2379750"/>
            <a:ext cx="27375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Calibri"/>
              <a:buNone/>
            </a:pPr>
            <a:r>
              <a:rPr i="1" lang="en-GB" sz="1000">
                <a:latin typeface="Calibri"/>
                <a:ea typeface="Calibri"/>
                <a:cs typeface="Calibri"/>
                <a:sym typeface="Calibri"/>
              </a:rPr>
              <a:t>Carved wooden figure of Queen Victoria Af1988,12.1© The Trustees of the British Museum</a:t>
            </a:r>
            <a:endParaRPr b="0" i="0" sz="1050" u="none" cap="none" strike="noStrike">
              <a:solidFill>
                <a:srgbClr val="000000"/>
              </a:solidFill>
              <a:latin typeface="Calibri"/>
              <a:ea typeface="Calibri"/>
              <a:cs typeface="Calibri"/>
              <a:sym typeface="Calibri"/>
            </a:endParaRPr>
          </a:p>
        </p:txBody>
      </p:sp>
      <p:cxnSp>
        <p:nvCxnSpPr>
          <p:cNvPr id="88" name="Google Shape;88;p13"/>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89" name="Google Shape;89;p13"/>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0" name="Google Shape;90;p13"/>
          <p:cNvSpPr txBox="1"/>
          <p:nvPr/>
        </p:nvSpPr>
        <p:spPr>
          <a:xfrm>
            <a:off x="9754882" y="6309700"/>
            <a:ext cx="2296200" cy="415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50"/>
              <a:buFont typeface="Calibri"/>
              <a:buNone/>
            </a:pPr>
            <a:r>
              <a:rPr b="1" i="1" lang="en-GB" sz="1050" u="none" cap="none" strike="noStrike">
                <a:solidFill>
                  <a:srgbClr val="000000"/>
                </a:solidFill>
                <a:latin typeface="Calibri"/>
                <a:ea typeface="Calibri"/>
                <a:cs typeface="Calibri"/>
                <a:sym typeface="Calibri"/>
              </a:rPr>
              <a:t>Created by</a:t>
            </a:r>
            <a:r>
              <a:rPr b="1" i="1" lang="en-GB" sz="1050">
                <a:latin typeface="Calibri"/>
                <a:ea typeface="Calibri"/>
                <a:cs typeface="Calibri"/>
                <a:sym typeface="Calibri"/>
              </a:rPr>
              <a:t> Sasha Smith for the Objects of Empire </a:t>
            </a:r>
            <a:r>
              <a:rPr b="1" i="1" lang="en-GB" sz="1050">
                <a:latin typeface="Calibri"/>
                <a:ea typeface="Calibri"/>
                <a:cs typeface="Calibri"/>
                <a:sym typeface="Calibri"/>
              </a:rPr>
              <a:t>project</a:t>
            </a:r>
            <a:r>
              <a:rPr b="1" i="1" lang="en-GB" sz="1050">
                <a:latin typeface="Calibri"/>
                <a:ea typeface="Calibri"/>
                <a:cs typeface="Calibri"/>
                <a:sym typeface="Calibri"/>
              </a:rPr>
              <a:t>.</a:t>
            </a:r>
            <a:endParaRPr/>
          </a:p>
        </p:txBody>
      </p:sp>
      <p:sp>
        <p:nvSpPr>
          <p:cNvPr id="91" name="Google Shape;91;p13"/>
          <p:cNvSpPr txBox="1"/>
          <p:nvPr/>
        </p:nvSpPr>
        <p:spPr>
          <a:xfrm>
            <a:off x="3347341" y="3483788"/>
            <a:ext cx="3037200" cy="335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Lesson Ideas</a:t>
            </a:r>
            <a:endParaRPr b="1" i="0" sz="1600" u="sng"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lang="en-GB">
                <a:latin typeface="Calibri"/>
                <a:ea typeface="Calibri"/>
                <a:cs typeface="Calibri"/>
                <a:sym typeface="Calibri"/>
              </a:rPr>
              <a:t>The Yoruba Queen Victoria can be used to illustrate the </a:t>
            </a:r>
            <a:r>
              <a:rPr lang="en-GB">
                <a:latin typeface="Calibri"/>
                <a:ea typeface="Calibri"/>
                <a:cs typeface="Calibri"/>
                <a:sym typeface="Calibri"/>
              </a:rPr>
              <a:t>compilation</a:t>
            </a:r>
            <a:r>
              <a:rPr lang="en-GB">
                <a:latin typeface="Calibri"/>
                <a:ea typeface="Calibri"/>
                <a:cs typeface="Calibri"/>
                <a:sym typeface="Calibri"/>
              </a:rPr>
              <a:t> relationship between colonised people and Britain and the British Monarchy.</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lang="en-GB">
                <a:latin typeface="Calibri"/>
                <a:ea typeface="Calibri"/>
                <a:cs typeface="Calibri"/>
                <a:sym typeface="Calibri"/>
              </a:rPr>
              <a:t>The statue can be shown using 360 degree images to </a:t>
            </a:r>
            <a:r>
              <a:rPr lang="en-GB">
                <a:latin typeface="Calibri"/>
                <a:ea typeface="Calibri"/>
                <a:cs typeface="Calibri"/>
                <a:sym typeface="Calibri"/>
              </a:rPr>
              <a:t>explore</a:t>
            </a:r>
            <a:r>
              <a:rPr lang="en-GB">
                <a:latin typeface="Calibri"/>
                <a:ea typeface="Calibri"/>
                <a:cs typeface="Calibri"/>
                <a:sym typeface="Calibri"/>
              </a:rPr>
              <a:t> the details of the carving. This allows students to appreciate the skill and craftsmanship of the Yoruba tradition. This can be </a:t>
            </a:r>
            <a:r>
              <a:rPr lang="en-GB">
                <a:latin typeface="Calibri"/>
                <a:ea typeface="Calibri"/>
                <a:cs typeface="Calibri"/>
                <a:sym typeface="Calibri"/>
              </a:rPr>
              <a:t>explored</a:t>
            </a:r>
            <a:r>
              <a:rPr lang="en-GB">
                <a:latin typeface="Calibri"/>
                <a:ea typeface="Calibri"/>
                <a:cs typeface="Calibri"/>
                <a:sym typeface="Calibri"/>
              </a:rPr>
              <a:t> as a way to centre colonised </a:t>
            </a:r>
            <a:r>
              <a:rPr lang="en-GB">
                <a:latin typeface="Calibri"/>
                <a:ea typeface="Calibri"/>
                <a:cs typeface="Calibri"/>
                <a:sym typeface="Calibri"/>
              </a:rPr>
              <a:t>perspectives, which can then be used to examine how material culture can support with a lack of written records.</a:t>
            </a:r>
            <a:endParaRPr>
              <a:latin typeface="Calibri"/>
              <a:ea typeface="Calibri"/>
              <a:cs typeface="Calibri"/>
              <a:sym typeface="Calibri"/>
            </a:endParaRPr>
          </a:p>
        </p:txBody>
      </p:sp>
      <p:sp>
        <p:nvSpPr>
          <p:cNvPr id="92" name="Google Shape;92;p13"/>
          <p:cNvSpPr txBox="1"/>
          <p:nvPr/>
        </p:nvSpPr>
        <p:spPr>
          <a:xfrm>
            <a:off x="9080522" y="520059"/>
            <a:ext cx="2985000" cy="1231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Period &amp; Place</a:t>
            </a:r>
            <a:endParaRPr/>
          </a:p>
          <a:p>
            <a:pPr indent="0" lvl="0" marL="0" marR="0" rtl="0" algn="l">
              <a:lnSpc>
                <a:spcPct val="100000"/>
              </a:lnSpc>
              <a:spcBef>
                <a:spcPts val="0"/>
              </a:spcBef>
              <a:spcAft>
                <a:spcPts val="0"/>
              </a:spcAft>
              <a:buClr>
                <a:srgbClr val="000000"/>
              </a:buClr>
              <a:buSzPts val="1400"/>
              <a:buFont typeface="Calibri"/>
              <a:buNone/>
            </a:pPr>
            <a:r>
              <a:rPr b="1" lang="en-GB" sz="1600" u="sng">
                <a:latin typeface="Calibri"/>
                <a:ea typeface="Calibri"/>
                <a:cs typeface="Calibri"/>
                <a:sym typeface="Calibri"/>
              </a:rPr>
              <a:t>I</a:t>
            </a:r>
            <a:r>
              <a:rPr lang="en-GB">
                <a:latin typeface="Calibri"/>
                <a:ea typeface="Calibri"/>
                <a:cs typeface="Calibri"/>
                <a:sym typeface="Calibri"/>
              </a:rPr>
              <a:t>nspired by Queen Victoria’s 1887 jubilee images, in Yorubaland in 	West Africa.</a:t>
            </a:r>
            <a:endParaRPr sz="1200"/>
          </a:p>
          <a:p>
            <a:pPr indent="0" lvl="0" marL="0" marR="0" rtl="0" algn="l">
              <a:lnSpc>
                <a:spcPct val="100000"/>
              </a:lnSpc>
              <a:spcBef>
                <a:spcPts val="0"/>
              </a:spcBef>
              <a:spcAft>
                <a:spcPts val="0"/>
              </a:spcAft>
              <a:buClr>
                <a:schemeClr val="dk1"/>
              </a:buClr>
              <a:buSzPts val="1600"/>
              <a:buFont typeface="Calibri"/>
              <a:buNone/>
            </a:pPr>
            <a:r>
              <a:t/>
            </a:r>
            <a:endParaRPr i="0" cap="none" strike="noStrike">
              <a:solidFill>
                <a:srgbClr val="000000"/>
              </a:solidFill>
              <a:latin typeface="Calibri"/>
              <a:ea typeface="Calibri"/>
              <a:cs typeface="Calibri"/>
              <a:sym typeface="Calibri"/>
            </a:endParaRPr>
          </a:p>
        </p:txBody>
      </p:sp>
      <p:sp>
        <p:nvSpPr>
          <p:cNvPr id="93" name="Google Shape;93;p13"/>
          <p:cNvSpPr txBox="1"/>
          <p:nvPr/>
        </p:nvSpPr>
        <p:spPr>
          <a:xfrm>
            <a:off x="3437957" y="538891"/>
            <a:ext cx="2946600" cy="2709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Scholarship</a:t>
            </a:r>
            <a:endParaRPr/>
          </a:p>
          <a:p>
            <a:pPr indent="0" lvl="0" marL="0" marR="0" rtl="0" algn="l">
              <a:spcBef>
                <a:spcPts val="0"/>
              </a:spcBef>
              <a:spcAft>
                <a:spcPts val="0"/>
              </a:spcAft>
              <a:buNone/>
            </a:pPr>
            <a:r>
              <a:rPr lang="en-GB">
                <a:latin typeface="Calibri"/>
                <a:ea typeface="Calibri"/>
                <a:cs typeface="Calibri"/>
                <a:sym typeface="Calibri"/>
              </a:rPr>
              <a:t>This lesson was planned using:</a:t>
            </a:r>
            <a:endParaRPr>
              <a:latin typeface="Calibri"/>
              <a:ea typeface="Calibri"/>
              <a:cs typeface="Calibri"/>
              <a:sym typeface="Calibri"/>
            </a:endParaRPr>
          </a:p>
          <a:p>
            <a:pPr indent="0" lvl="0" marL="0" rtl="0" algn="l">
              <a:spcBef>
                <a:spcPts val="0"/>
              </a:spcBef>
              <a:spcAft>
                <a:spcPts val="0"/>
              </a:spcAft>
              <a:buNone/>
            </a:pPr>
            <a:r>
              <a:rPr lang="en-GB">
                <a:latin typeface="Calibri"/>
                <a:ea typeface="Calibri"/>
                <a:cs typeface="Calibri"/>
                <a:sym typeface="Calibri"/>
              </a:rPr>
              <a:t>Zachary Kingdon; ‘The Queen as an Aku Woman?: Reassessing “Yoruba” Queen Victoria Portrait Figures.’ </a:t>
            </a:r>
            <a:r>
              <a:rPr i="1" lang="en-GB">
                <a:latin typeface="Calibri"/>
                <a:ea typeface="Calibri"/>
                <a:cs typeface="Calibri"/>
                <a:sym typeface="Calibri"/>
              </a:rPr>
              <a:t>African Arts</a:t>
            </a:r>
            <a:r>
              <a:rPr lang="en-GB">
                <a:latin typeface="Calibri"/>
                <a:ea typeface="Calibri"/>
                <a:cs typeface="Calibri"/>
                <a:sym typeface="Calibri"/>
              </a:rPr>
              <a:t> 2014; 47 (3): 8–23</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rPr lang="en-GB">
                <a:latin typeface="Calibri"/>
                <a:ea typeface="Calibri"/>
                <a:cs typeface="Calibri"/>
                <a:sym typeface="Calibri"/>
              </a:rPr>
              <a:t>Further reading and links:</a:t>
            </a:r>
            <a:endParaRPr>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Calibri"/>
              <a:buNone/>
            </a:pPr>
            <a:r>
              <a:rPr lang="en-GB" u="sng">
                <a:solidFill>
                  <a:schemeClr val="hlink"/>
                </a:solidFill>
                <a:latin typeface="Calibri"/>
                <a:ea typeface="Calibri"/>
                <a:cs typeface="Calibri"/>
                <a:sym typeface="Calibri"/>
                <a:hlinkClick r:id="rId3"/>
              </a:rPr>
              <a:t>https://www.horniman.ac.uk/object/1990.138/</a:t>
            </a:r>
            <a:r>
              <a:rPr lang="en-GB">
                <a:latin typeface="Calibri"/>
                <a:ea typeface="Calibri"/>
                <a:cs typeface="Calibri"/>
                <a:sym typeface="Calibri"/>
              </a:rPr>
              <a:t> click on Commentary</a:t>
            </a:r>
            <a:endParaRPr>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Calibri"/>
              <a:buNone/>
            </a:pPr>
            <a:r>
              <a:rPr lang="en-GB" u="sng">
                <a:solidFill>
                  <a:schemeClr val="hlink"/>
                </a:solidFill>
                <a:latin typeface="Calibri"/>
                <a:ea typeface="Calibri"/>
                <a:cs typeface="Calibri"/>
                <a:sym typeface="Calibri"/>
                <a:hlinkClick r:id="rId4"/>
              </a:rPr>
              <a:t>https://www.rct.uk/collection/83827/queen-victoria</a:t>
            </a:r>
            <a:r>
              <a:rPr lang="en-GB">
                <a:latin typeface="Calibri"/>
                <a:ea typeface="Calibri"/>
                <a:cs typeface="Calibri"/>
                <a:sym typeface="Calibri"/>
              </a:rPr>
              <a:t> </a:t>
            </a:r>
            <a:endParaRPr>
              <a:latin typeface="Calibri"/>
              <a:ea typeface="Calibri"/>
              <a:cs typeface="Calibri"/>
              <a:sym typeface="Calibri"/>
            </a:endParaRPr>
          </a:p>
        </p:txBody>
      </p:sp>
      <p:sp>
        <p:nvSpPr>
          <p:cNvPr id="94" name="Google Shape;94;p13"/>
          <p:cNvSpPr txBox="1"/>
          <p:nvPr/>
        </p:nvSpPr>
        <p:spPr>
          <a:xfrm>
            <a:off x="6468205" y="538891"/>
            <a:ext cx="2648100" cy="232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Curriculum Themes</a:t>
            </a:r>
            <a:endParaRPr/>
          </a:p>
          <a:p>
            <a:pPr indent="0" lvl="0" marL="0" rtl="0" algn="l">
              <a:spcBef>
                <a:spcPts val="0"/>
              </a:spcBef>
              <a:spcAft>
                <a:spcPts val="0"/>
              </a:spcAft>
              <a:buNone/>
            </a:pPr>
            <a:r>
              <a:rPr lang="en-GB" sz="1500">
                <a:solidFill>
                  <a:schemeClr val="dk1"/>
                </a:solidFill>
                <a:latin typeface="Calibri"/>
                <a:ea typeface="Calibri"/>
                <a:cs typeface="Calibri"/>
                <a:sym typeface="Calibri"/>
              </a:rPr>
              <a:t>This object  helps explore:</a:t>
            </a:r>
            <a:endParaRPr sz="1500">
              <a:solidFill>
                <a:schemeClr val="dk1"/>
              </a:solidFill>
              <a:latin typeface="Calibri"/>
              <a:ea typeface="Calibri"/>
              <a:cs typeface="Calibri"/>
              <a:sym typeface="Calibri"/>
            </a:endParaRPr>
          </a:p>
          <a:p>
            <a:pPr indent="-323850" lvl="0" marL="457200" rtl="0" algn="l">
              <a:spcBef>
                <a:spcPts val="0"/>
              </a:spcBef>
              <a:spcAft>
                <a:spcPts val="0"/>
              </a:spcAft>
              <a:buClr>
                <a:schemeClr val="dk1"/>
              </a:buClr>
              <a:buSzPts val="1500"/>
              <a:buFont typeface="Calibri"/>
              <a:buChar char="●"/>
            </a:pPr>
            <a:r>
              <a:rPr lang="en-GB">
                <a:solidFill>
                  <a:schemeClr val="dk1"/>
                </a:solidFill>
                <a:latin typeface="Calibri"/>
                <a:ea typeface="Calibri"/>
                <a:cs typeface="Calibri"/>
                <a:sym typeface="Calibri"/>
              </a:rPr>
              <a:t>Indigenous voice</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Colonial rule</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Enslavement</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Relationship</a:t>
            </a:r>
            <a:r>
              <a:rPr lang="en-GB">
                <a:solidFill>
                  <a:schemeClr val="dk1"/>
                </a:solidFill>
                <a:latin typeface="Calibri"/>
                <a:ea typeface="Calibri"/>
                <a:cs typeface="Calibri"/>
                <a:sym typeface="Calibri"/>
              </a:rPr>
              <a:t> with Britain</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Museum curation</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Celebrating Empire</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sz="13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Calibri"/>
              <a:buNone/>
            </a:pPr>
            <a:r>
              <a:t/>
            </a:r>
            <a:endParaRPr b="1" i="0" sz="1600" u="sng" cap="none" strike="noStrike">
              <a:solidFill>
                <a:srgbClr val="000000"/>
              </a:solidFill>
              <a:latin typeface="Calibri"/>
              <a:ea typeface="Calibri"/>
              <a:cs typeface="Calibri"/>
              <a:sym typeface="Calibri"/>
            </a:endParaRPr>
          </a:p>
        </p:txBody>
      </p:sp>
      <p:sp>
        <p:nvSpPr>
          <p:cNvPr id="95" name="Google Shape;95;p13"/>
          <p:cNvSpPr txBox="1"/>
          <p:nvPr/>
        </p:nvSpPr>
        <p:spPr>
          <a:xfrm>
            <a:off x="6558822" y="3477924"/>
            <a:ext cx="3037200" cy="3140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Sequencing &amp; Pairing</a:t>
            </a:r>
            <a:endParaRPr b="0"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lang="en-GB" sz="1400">
                <a:solidFill>
                  <a:srgbClr val="000000"/>
                </a:solidFill>
                <a:latin typeface="Calibri"/>
                <a:ea typeface="Calibri"/>
                <a:cs typeface="Calibri"/>
                <a:sym typeface="Calibri"/>
              </a:rPr>
              <a:t>T</a:t>
            </a:r>
            <a:r>
              <a:rPr lang="en-GB">
                <a:latin typeface="Calibri"/>
                <a:ea typeface="Calibri"/>
                <a:cs typeface="Calibri"/>
                <a:sym typeface="Calibri"/>
              </a:rPr>
              <a:t>his lesson would place well with the following:</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t/>
            </a:r>
            <a:endParaRPr>
              <a:latin typeface="Calibri"/>
              <a:ea typeface="Calibri"/>
              <a:cs typeface="Calibri"/>
              <a:sym typeface="Calibri"/>
            </a:endParaRPr>
          </a:p>
          <a:p>
            <a:pPr indent="-317500" lvl="0" marL="457200" marR="0" rtl="0" algn="l">
              <a:lnSpc>
                <a:spcPct val="100000"/>
              </a:lnSpc>
              <a:spcBef>
                <a:spcPts val="0"/>
              </a:spcBef>
              <a:spcAft>
                <a:spcPts val="0"/>
              </a:spcAft>
              <a:buSzPts val="1400"/>
              <a:buFont typeface="Calibri"/>
              <a:buAutoNum type="arabicPeriod"/>
            </a:pPr>
            <a:r>
              <a:rPr lang="en-GB">
                <a:latin typeface="Calibri"/>
                <a:ea typeface="Calibri"/>
                <a:cs typeface="Calibri"/>
                <a:sym typeface="Calibri"/>
              </a:rPr>
              <a:t>Studies of West Africa, </a:t>
            </a:r>
            <a:r>
              <a:rPr lang="en-GB">
                <a:latin typeface="Calibri"/>
                <a:ea typeface="Calibri"/>
                <a:cs typeface="Calibri"/>
                <a:sym typeface="Calibri"/>
              </a:rPr>
              <a:t>particularly</a:t>
            </a:r>
            <a:r>
              <a:rPr lang="en-GB">
                <a:latin typeface="Calibri"/>
                <a:ea typeface="Calibri"/>
                <a:cs typeface="Calibri"/>
                <a:sym typeface="Calibri"/>
              </a:rPr>
              <a:t> where the studies feature West African kingdoms prior to British colonisation.</a:t>
            </a:r>
            <a:endParaRPr>
              <a:latin typeface="Calibri"/>
              <a:ea typeface="Calibri"/>
              <a:cs typeface="Calibri"/>
              <a:sym typeface="Calibri"/>
            </a:endParaRPr>
          </a:p>
          <a:p>
            <a:pPr indent="-317500" lvl="0" marL="457200" marR="0" rtl="0" algn="l">
              <a:lnSpc>
                <a:spcPct val="100000"/>
              </a:lnSpc>
              <a:spcBef>
                <a:spcPts val="0"/>
              </a:spcBef>
              <a:spcAft>
                <a:spcPts val="0"/>
              </a:spcAft>
              <a:buSzPts val="1400"/>
              <a:buFont typeface="Calibri"/>
              <a:buAutoNum type="arabicPeriod"/>
            </a:pPr>
            <a:r>
              <a:rPr lang="en-GB">
                <a:latin typeface="Calibri"/>
                <a:ea typeface="Calibri"/>
                <a:cs typeface="Calibri"/>
                <a:sym typeface="Calibri"/>
              </a:rPr>
              <a:t>Studies of the British Empire through artworks.</a:t>
            </a:r>
            <a:endParaRPr>
              <a:latin typeface="Calibri"/>
              <a:ea typeface="Calibri"/>
              <a:cs typeface="Calibri"/>
              <a:sym typeface="Calibri"/>
            </a:endParaRPr>
          </a:p>
          <a:p>
            <a:pPr indent="-317500" lvl="0" marL="457200" marR="0" rtl="0" algn="l">
              <a:lnSpc>
                <a:spcPct val="100000"/>
              </a:lnSpc>
              <a:spcBef>
                <a:spcPts val="0"/>
              </a:spcBef>
              <a:spcAft>
                <a:spcPts val="0"/>
              </a:spcAft>
              <a:buSzPts val="1400"/>
              <a:buFont typeface="Calibri"/>
              <a:buAutoNum type="arabicPeriod"/>
            </a:pPr>
            <a:r>
              <a:rPr lang="en-GB">
                <a:latin typeface="Calibri"/>
                <a:ea typeface="Calibri"/>
                <a:cs typeface="Calibri"/>
                <a:sym typeface="Calibri"/>
              </a:rPr>
              <a:t>Studies of indigenous perspectives and art, comparing Yoruba Victoria to other </a:t>
            </a:r>
            <a:r>
              <a:rPr lang="en-GB">
                <a:latin typeface="Calibri"/>
                <a:ea typeface="Calibri"/>
                <a:cs typeface="Calibri"/>
                <a:sym typeface="Calibri"/>
              </a:rPr>
              <a:t>carvings</a:t>
            </a:r>
            <a:r>
              <a:rPr lang="en-GB">
                <a:latin typeface="Calibri"/>
                <a:ea typeface="Calibri"/>
                <a:cs typeface="Calibri"/>
                <a:sym typeface="Calibri"/>
              </a:rPr>
              <a:t> of White figures.</a:t>
            </a:r>
            <a:endParaRPr>
              <a:latin typeface="Calibri"/>
              <a:ea typeface="Calibri"/>
              <a:cs typeface="Calibri"/>
              <a:sym typeface="Calibri"/>
            </a:endParaRPr>
          </a:p>
        </p:txBody>
      </p:sp>
      <p:sp>
        <p:nvSpPr>
          <p:cNvPr id="96" name="Google Shape;96;p13"/>
          <p:cNvSpPr txBox="1"/>
          <p:nvPr/>
        </p:nvSpPr>
        <p:spPr>
          <a:xfrm>
            <a:off x="9740575" y="3596201"/>
            <a:ext cx="2324700" cy="26781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Calibri"/>
              <a:buNone/>
            </a:pPr>
            <a:r>
              <a:rPr b="1" i="0" lang="en-GB" sz="1400" u="none" cap="none" strike="noStrike">
                <a:solidFill>
                  <a:srgbClr val="000000"/>
                </a:solidFill>
                <a:latin typeface="Calibri"/>
                <a:ea typeface="Calibri"/>
                <a:cs typeface="Calibri"/>
                <a:sym typeface="Calibri"/>
              </a:rPr>
              <a:t>Notes on teaching…</a:t>
            </a:r>
            <a:endParaRPr/>
          </a:p>
          <a:p>
            <a:pPr indent="0" lvl="0" marL="0" marR="0" rtl="0" algn="l">
              <a:lnSpc>
                <a:spcPct val="100000"/>
              </a:lnSpc>
              <a:spcBef>
                <a:spcPts val="0"/>
              </a:spcBef>
              <a:spcAft>
                <a:spcPts val="0"/>
              </a:spcAft>
              <a:buClr>
                <a:schemeClr val="dk1"/>
              </a:buClr>
              <a:buSzPts val="1400"/>
              <a:buFont typeface="Calibri"/>
              <a:buNone/>
            </a:pPr>
            <a:r>
              <a:t/>
            </a:r>
            <a:endParaRPr b="1" sz="1400">
              <a:solidFill>
                <a:srgbClr val="000000"/>
              </a:solidFill>
              <a:latin typeface="Calibri"/>
              <a:ea typeface="Calibri"/>
              <a:cs typeface="Calibri"/>
              <a:sym typeface="Calibri"/>
            </a:endParaRPr>
          </a:p>
          <a:p>
            <a:pPr indent="0" lvl="0" marL="0" marR="0" rtl="0" algn="l">
              <a:spcBef>
                <a:spcPts val="0"/>
              </a:spcBef>
              <a:spcAft>
                <a:spcPts val="0"/>
              </a:spcAft>
              <a:buNone/>
            </a:pPr>
            <a:r>
              <a:t/>
            </a:r>
            <a:endParaRPr/>
          </a:p>
          <a:p>
            <a:pPr indent="0" lvl="0" marL="0" marR="0" rtl="0" algn="l">
              <a:lnSpc>
                <a:spcPct val="100000"/>
              </a:lnSpc>
              <a:spcBef>
                <a:spcPts val="0"/>
              </a:spcBef>
              <a:spcAft>
                <a:spcPts val="0"/>
              </a:spcAft>
              <a:buClr>
                <a:schemeClr val="dk1"/>
              </a:buClr>
              <a:buSzPts val="1400"/>
              <a:buFont typeface="Calibri"/>
              <a:buNone/>
            </a:pPr>
            <a:r>
              <a:t/>
            </a:r>
            <a:endParaRPr b="1" sz="14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sz="14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p:txBody>
      </p:sp>
      <p:pic>
        <p:nvPicPr>
          <p:cNvPr id="97" name="Google Shape;97;p13"/>
          <p:cNvPicPr preferRelativeResize="0"/>
          <p:nvPr/>
        </p:nvPicPr>
        <p:blipFill rotWithShape="1">
          <a:blip r:embed="rId5">
            <a:alphaModFix/>
          </a:blip>
          <a:srcRect b="14777" l="0" r="0" t="0"/>
          <a:stretch/>
        </p:blipFill>
        <p:spPr>
          <a:xfrm>
            <a:off x="9060100" y="1537825"/>
            <a:ext cx="3025875" cy="1723975"/>
          </a:xfrm>
          <a:prstGeom prst="rect">
            <a:avLst/>
          </a:prstGeom>
          <a:noFill/>
          <a:ln>
            <a:noFill/>
          </a:ln>
        </p:spPr>
      </p:pic>
      <p:pic>
        <p:nvPicPr>
          <p:cNvPr id="98" name="Google Shape;98;p13"/>
          <p:cNvPicPr preferRelativeResize="0"/>
          <p:nvPr/>
        </p:nvPicPr>
        <p:blipFill rotWithShape="1">
          <a:blip r:embed="rId6">
            <a:alphaModFix/>
          </a:blip>
          <a:srcRect b="5061" l="39177" r="39177" t="12633"/>
          <a:stretch/>
        </p:blipFill>
        <p:spPr>
          <a:xfrm>
            <a:off x="1139163" y="120300"/>
            <a:ext cx="1572712" cy="219297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