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6" roundtripDataSignature="AMtx7mjReGdbBrpac3mwMgQpaXPOER85N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 name="Shape 15"/>
        <p:cNvGrpSpPr/>
        <p:nvPr/>
      </p:nvGrpSpPr>
      <p:grpSpPr>
        <a:xfrm>
          <a:off x="0" y="0"/>
          <a:ext cx="0" cy="0"/>
          <a:chOff x="0" y="0"/>
          <a:chExt cx="0" cy="0"/>
        </a:xfrm>
      </p:grpSpPr>
      <p:sp>
        <p:nvSpPr>
          <p:cNvPr id="16" name="Google Shape;16;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2"/>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3"/>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3"/>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9" name="Shape 19"/>
        <p:cNvGrpSpPr/>
        <p:nvPr/>
      </p:nvGrpSpPr>
      <p:grpSpPr>
        <a:xfrm>
          <a:off x="0" y="0"/>
          <a:ext cx="0" cy="0"/>
          <a:chOff x="0" y="0"/>
          <a:chExt cx="0" cy="0"/>
        </a:xfrm>
      </p:grpSpPr>
      <p:sp>
        <p:nvSpPr>
          <p:cNvPr id="20" name="Google Shape;20;p4"/>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 name="Google Shape;21;p4"/>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2" name="Google Shape;22;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5" name="Shape 25"/>
        <p:cNvGrpSpPr/>
        <p:nvPr/>
      </p:nvGrpSpPr>
      <p:grpSpPr>
        <a:xfrm>
          <a:off x="0" y="0"/>
          <a:ext cx="0" cy="0"/>
          <a:chOff x="0" y="0"/>
          <a:chExt cx="0" cy="0"/>
        </a:xfrm>
      </p:grpSpPr>
      <p:sp>
        <p:nvSpPr>
          <p:cNvPr id="26" name="Google Shape;26;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8" name="Google Shape;28;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1" name="Shape 31"/>
        <p:cNvGrpSpPr/>
        <p:nvPr/>
      </p:nvGrpSpPr>
      <p:grpSpPr>
        <a:xfrm>
          <a:off x="0" y="0"/>
          <a:ext cx="0" cy="0"/>
          <a:chOff x="0" y="0"/>
          <a:chExt cx="0" cy="0"/>
        </a:xfrm>
      </p:grpSpPr>
      <p:sp>
        <p:nvSpPr>
          <p:cNvPr id="32" name="Google Shape;32;p6"/>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6"/>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4" name="Google Shape;34;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7" name="Shape 37"/>
        <p:cNvGrpSpPr/>
        <p:nvPr/>
      </p:nvGrpSpPr>
      <p:grpSpPr>
        <a:xfrm>
          <a:off x="0" y="0"/>
          <a:ext cx="0" cy="0"/>
          <a:chOff x="0" y="0"/>
          <a:chExt cx="0" cy="0"/>
        </a:xfrm>
      </p:grpSpPr>
      <p:sp>
        <p:nvSpPr>
          <p:cNvPr id="38" name="Google Shape;38;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7"/>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7"/>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1" name="Google Shape;41;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4" name="Shape 44"/>
        <p:cNvGrpSpPr/>
        <p:nvPr/>
      </p:nvGrpSpPr>
      <p:grpSpPr>
        <a:xfrm>
          <a:off x="0" y="0"/>
          <a:ext cx="0" cy="0"/>
          <a:chOff x="0" y="0"/>
          <a:chExt cx="0" cy="0"/>
        </a:xfrm>
      </p:grpSpPr>
      <p:sp>
        <p:nvSpPr>
          <p:cNvPr id="45" name="Google Shape;45;p8"/>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6" name="Google Shape;46;p8"/>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7" name="Google Shape;47;p8"/>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8" name="Google Shape;48;p8"/>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9" name="Google Shape;49;p8"/>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0" name="Google Shape;50;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3" name="Shape 53"/>
        <p:cNvGrpSpPr/>
        <p:nvPr/>
      </p:nvGrpSpPr>
      <p:grpSpPr>
        <a:xfrm>
          <a:off x="0" y="0"/>
          <a:ext cx="0" cy="0"/>
          <a:chOff x="0" y="0"/>
          <a:chExt cx="0" cy="0"/>
        </a:xfrm>
      </p:grpSpPr>
      <p:sp>
        <p:nvSpPr>
          <p:cNvPr id="54" name="Google Shape;54;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5" name="Google Shape;55;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10"/>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10"/>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1"/>
          <p:cNvSpPr/>
          <p:nvPr>
            <p:ph idx="2" type="pic"/>
          </p:nvPr>
        </p:nvSpPr>
        <p:spPr>
          <a:xfrm>
            <a:off x="5183188" y="987425"/>
            <a:ext cx="6172200" cy="4873625"/>
          </a:xfrm>
          <a:prstGeom prst="rect">
            <a:avLst/>
          </a:prstGeom>
          <a:noFill/>
          <a:ln>
            <a:noFill/>
          </a:ln>
        </p:spPr>
      </p:sp>
      <p:sp>
        <p:nvSpPr>
          <p:cNvPr id="68" name="Google Shape;68;p11"/>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collections.vam.ac.uk/item/O61949/tippoos-tiger-mechanical-organ-unknown/" TargetMode="External"/><Relationship Id="rId4" Type="http://schemas.openxmlformats.org/officeDocument/2006/relationships/image" Target="../media/image1.png"/><Relationship Id="rId5"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
          <p:cNvSpPr/>
          <p:nvPr/>
        </p:nvSpPr>
        <p:spPr>
          <a:xfrm>
            <a:off x="3390314" y="107653"/>
            <a:ext cx="8675076" cy="455055"/>
          </a:xfrm>
          <a:prstGeom prst="rect">
            <a:avLst/>
          </a:prstGeom>
          <a:solidFill>
            <a:srgbClr val="00006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GB" sz="2400" u="none" cap="none" strike="noStrike">
                <a:solidFill>
                  <a:schemeClr val="lt1"/>
                </a:solidFill>
                <a:latin typeface="Calibri"/>
                <a:ea typeface="Calibri"/>
                <a:cs typeface="Calibri"/>
                <a:sym typeface="Calibri"/>
              </a:rPr>
              <a:t>Lesson Planning Overview: </a:t>
            </a:r>
            <a:r>
              <a:rPr b="1" lang="en-GB" sz="2400">
                <a:solidFill>
                  <a:schemeClr val="lt1"/>
                </a:solidFill>
                <a:latin typeface="Calibri"/>
                <a:ea typeface="Calibri"/>
                <a:cs typeface="Calibri"/>
                <a:sym typeface="Calibri"/>
              </a:rPr>
              <a:t>Tipu’s Tiger</a:t>
            </a:r>
            <a:endParaRPr b="1" i="0" sz="1800" u="none" cap="none" strike="noStrike">
              <a:solidFill>
                <a:schemeClr val="lt1"/>
              </a:solidFill>
              <a:latin typeface="Calibri"/>
              <a:ea typeface="Calibri"/>
              <a:cs typeface="Calibri"/>
              <a:sym typeface="Calibri"/>
            </a:endParaRPr>
          </a:p>
        </p:txBody>
      </p:sp>
      <p:sp>
        <p:nvSpPr>
          <p:cNvPr id="89" name="Google Shape;89;p1"/>
          <p:cNvSpPr txBox="1"/>
          <p:nvPr/>
        </p:nvSpPr>
        <p:spPr>
          <a:xfrm>
            <a:off x="6621" y="2718405"/>
            <a:ext cx="3257100" cy="3878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GB" sz="1600" u="sng" cap="none" strike="noStrike">
                <a:solidFill>
                  <a:schemeClr val="dk1"/>
                </a:solidFill>
                <a:latin typeface="Calibri"/>
                <a:ea typeface="Calibri"/>
                <a:cs typeface="Calibri"/>
                <a:sym typeface="Calibri"/>
              </a:rPr>
              <a:t>Object Summary:</a:t>
            </a:r>
            <a:endParaRPr/>
          </a:p>
          <a:p>
            <a:pPr indent="0" lvl="0" marL="0" rtl="0" algn="l">
              <a:lnSpc>
                <a:spcPct val="100000"/>
              </a:lnSpc>
              <a:spcBef>
                <a:spcPts val="0"/>
              </a:spcBef>
              <a:spcAft>
                <a:spcPts val="2400"/>
              </a:spcAft>
              <a:buNone/>
            </a:pPr>
            <a:r>
              <a:rPr lang="en-GB" sz="1100">
                <a:solidFill>
                  <a:srgbClr val="1D1E20"/>
                </a:solidFill>
                <a:latin typeface="Calibri"/>
                <a:ea typeface="Calibri"/>
                <a:cs typeface="Calibri"/>
                <a:sym typeface="Calibri"/>
              </a:rPr>
              <a:t>'</a:t>
            </a:r>
            <a:r>
              <a:rPr lang="en-GB" sz="1150">
                <a:solidFill>
                  <a:srgbClr val="1D1E20"/>
                </a:solidFill>
                <a:latin typeface="Calibri"/>
                <a:ea typeface="Calibri"/>
                <a:cs typeface="Calibri"/>
                <a:sym typeface="Calibri"/>
              </a:rPr>
              <a:t>Tippoo's Tiger' was made for Tipu Sultan, ruler of Mysore in South India from 1782 to 1799.The tiger, a 1.78m-long  wooden semi-automaton, mauls a European soldier lying on his back. Concealed inside the tiger's body, behind a hinged flap, is an organ which can be operated by turning the handle next to it. This simultaneously makes the man's arm lift up and down and produces noises intended to imitate his dying moans.Tigers and tiger stripes were part of the decoration of Tipu Sultan's possessions to proclaim his rule. The tiger was looted by the British from the music room of Tipu Sultan and was sent to East India House, the headquarters of the East India Company which housed a library and museum. The tiger soon became one of the most popular exhibits. The India Museum, as it became known, moved several times before parts of the collection, including Tipu's tiger, were transferred to the South Kensington Museum, later renamed the Victoria and Albert Museum.</a:t>
            </a:r>
            <a:endParaRPr sz="1200">
              <a:solidFill>
                <a:schemeClr val="dk1"/>
              </a:solidFill>
              <a:latin typeface="Calibri"/>
              <a:ea typeface="Calibri"/>
              <a:cs typeface="Calibri"/>
              <a:sym typeface="Calibri"/>
            </a:endParaRPr>
          </a:p>
        </p:txBody>
      </p:sp>
      <p:sp>
        <p:nvSpPr>
          <p:cNvPr id="90" name="Google Shape;90;p1"/>
          <p:cNvSpPr txBox="1"/>
          <p:nvPr/>
        </p:nvSpPr>
        <p:spPr>
          <a:xfrm>
            <a:off x="669579" y="2128607"/>
            <a:ext cx="2296200" cy="702000"/>
          </a:xfrm>
          <a:prstGeom prst="rect">
            <a:avLst/>
          </a:prstGeom>
          <a:noFill/>
          <a:ln>
            <a:noFill/>
          </a:ln>
        </p:spPr>
        <p:txBody>
          <a:bodyPr anchorCtr="0" anchor="t" bIns="45700" lIns="91425" spcFirstLastPara="1" rIns="91425" wrap="square" tIns="45700">
            <a:spAutoFit/>
          </a:bodyPr>
          <a:lstStyle/>
          <a:p>
            <a:pPr indent="0" lvl="0" marL="0" rtl="0" algn="l">
              <a:lnSpc>
                <a:spcPct val="115000"/>
              </a:lnSpc>
              <a:spcBef>
                <a:spcPts val="0"/>
              </a:spcBef>
              <a:spcAft>
                <a:spcPts val="0"/>
              </a:spcAft>
              <a:buSzPts val="1100"/>
              <a:buNone/>
            </a:pPr>
            <a:r>
              <a:rPr b="1" i="1" lang="en-GB" sz="1200">
                <a:solidFill>
                  <a:schemeClr val="dk1"/>
                </a:solidFill>
                <a:highlight>
                  <a:schemeClr val="lt1"/>
                </a:highlight>
                <a:latin typeface="Calibri"/>
                <a:ea typeface="Calibri"/>
                <a:cs typeface="Calibri"/>
                <a:sym typeface="Calibri"/>
              </a:rPr>
              <a:t>Tippoo's Tiger </a:t>
            </a:r>
            <a:r>
              <a:rPr i="1" lang="en-GB" sz="1200">
                <a:solidFill>
                  <a:schemeClr val="dk1"/>
                </a:solidFill>
                <a:highlight>
                  <a:schemeClr val="lt1"/>
                </a:highlight>
                <a:latin typeface="Calibri"/>
                <a:ea typeface="Calibri"/>
                <a:cs typeface="Calibri"/>
                <a:sym typeface="Calibri"/>
              </a:rPr>
              <a:t>Mechanical Organ © Victoria and Albert Museum, London.</a:t>
            </a:r>
            <a:endParaRPr/>
          </a:p>
        </p:txBody>
      </p:sp>
      <p:cxnSp>
        <p:nvCxnSpPr>
          <p:cNvPr id="91" name="Google Shape;91;p1"/>
          <p:cNvCxnSpPr/>
          <p:nvPr/>
        </p:nvCxnSpPr>
        <p:spPr>
          <a:xfrm>
            <a:off x="3263704" y="719707"/>
            <a:ext cx="0" cy="5978503"/>
          </a:xfrm>
          <a:prstGeom prst="straightConnector1">
            <a:avLst/>
          </a:prstGeom>
          <a:noFill/>
          <a:ln cap="flat" cmpd="sng" w="57150">
            <a:solidFill>
              <a:srgbClr val="000060"/>
            </a:solidFill>
            <a:prstDash val="solid"/>
            <a:miter lim="800000"/>
            <a:headEnd len="sm" w="sm" type="none"/>
            <a:tailEnd len="sm" w="sm" type="none"/>
          </a:ln>
        </p:spPr>
      </p:cxnSp>
      <p:cxnSp>
        <p:nvCxnSpPr>
          <p:cNvPr id="92" name="Google Shape;92;p1"/>
          <p:cNvCxnSpPr/>
          <p:nvPr/>
        </p:nvCxnSpPr>
        <p:spPr>
          <a:xfrm rot="10800000">
            <a:off x="3437957" y="3429000"/>
            <a:ext cx="8477378" cy="0"/>
          </a:xfrm>
          <a:prstGeom prst="straightConnector1">
            <a:avLst/>
          </a:prstGeom>
          <a:noFill/>
          <a:ln cap="flat" cmpd="sng" w="57150">
            <a:solidFill>
              <a:srgbClr val="000060"/>
            </a:solidFill>
            <a:prstDash val="solid"/>
            <a:miter lim="800000"/>
            <a:headEnd len="sm" w="sm" type="none"/>
            <a:tailEnd len="sm" w="sm" type="none"/>
          </a:ln>
        </p:spPr>
      </p:cxnSp>
      <p:sp>
        <p:nvSpPr>
          <p:cNvPr id="93" name="Google Shape;93;p1"/>
          <p:cNvSpPr txBox="1"/>
          <p:nvPr/>
        </p:nvSpPr>
        <p:spPr>
          <a:xfrm>
            <a:off x="9470039" y="6202035"/>
            <a:ext cx="2789816"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1" lang="en-GB" sz="1200">
                <a:solidFill>
                  <a:schemeClr val="dk1"/>
                </a:solidFill>
                <a:latin typeface="Calibri"/>
                <a:ea typeface="Calibri"/>
                <a:cs typeface="Calibri"/>
                <a:sym typeface="Calibri"/>
              </a:rPr>
              <a:t>By Sasha Smith (@SashaL_Smith)  </a:t>
            </a:r>
            <a:endParaRPr/>
          </a:p>
          <a:p>
            <a:pPr indent="0" lvl="0" marL="0" marR="0" rtl="0" algn="ctr">
              <a:spcBef>
                <a:spcPts val="0"/>
              </a:spcBef>
              <a:spcAft>
                <a:spcPts val="0"/>
              </a:spcAft>
              <a:buNone/>
            </a:pPr>
            <a:r>
              <a:rPr b="1" i="1" lang="en-GB" sz="1200">
                <a:solidFill>
                  <a:schemeClr val="dk1"/>
                </a:solidFill>
                <a:latin typeface="Calibri"/>
                <a:ea typeface="Calibri"/>
                <a:cs typeface="Calibri"/>
                <a:sym typeface="Calibri"/>
              </a:rPr>
              <a:t>For the Objects of Empire Project, </a:t>
            </a:r>
            <a:endParaRPr/>
          </a:p>
          <a:p>
            <a:pPr indent="0" lvl="0" marL="0" marR="0" rtl="0" algn="ctr">
              <a:spcBef>
                <a:spcPts val="0"/>
              </a:spcBef>
              <a:spcAft>
                <a:spcPts val="0"/>
              </a:spcAft>
              <a:buNone/>
            </a:pPr>
            <a:r>
              <a:rPr b="1" i="1" lang="en-GB" sz="1200">
                <a:solidFill>
                  <a:schemeClr val="dk1"/>
                </a:solidFill>
                <a:latin typeface="Calibri"/>
                <a:ea typeface="Calibri"/>
                <a:cs typeface="Calibri"/>
                <a:sym typeface="Calibri"/>
              </a:rPr>
              <a:t>supported by The University of Lincoln</a:t>
            </a:r>
            <a:endParaRPr/>
          </a:p>
        </p:txBody>
      </p:sp>
      <p:sp>
        <p:nvSpPr>
          <p:cNvPr id="94" name="Google Shape;94;p1"/>
          <p:cNvSpPr txBox="1"/>
          <p:nvPr/>
        </p:nvSpPr>
        <p:spPr>
          <a:xfrm>
            <a:off x="3347341" y="3483788"/>
            <a:ext cx="3411673" cy="329320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1600" u="sng">
                <a:solidFill>
                  <a:schemeClr val="dk1"/>
                </a:solidFill>
                <a:latin typeface="Calibri"/>
                <a:ea typeface="Calibri"/>
                <a:cs typeface="Calibri"/>
                <a:sym typeface="Calibri"/>
              </a:rPr>
              <a:t>Lesson Overview</a:t>
            </a:r>
            <a:endParaRPr/>
          </a:p>
          <a:p>
            <a:pPr indent="-228600" lvl="0" marL="228600" marR="0" rtl="0" algn="l">
              <a:spcBef>
                <a:spcPts val="0"/>
              </a:spcBef>
              <a:spcAft>
                <a:spcPts val="0"/>
              </a:spcAft>
              <a:buClr>
                <a:schemeClr val="dk1"/>
              </a:buClr>
              <a:buSzPts val="1200"/>
              <a:buFont typeface="Calibri"/>
              <a:buAutoNum type="arabicPeriod"/>
            </a:pPr>
            <a:r>
              <a:rPr lang="en-GB" sz="1200">
                <a:solidFill>
                  <a:schemeClr val="dk1"/>
                </a:solidFill>
                <a:latin typeface="Calibri"/>
                <a:ea typeface="Calibri"/>
                <a:cs typeface="Calibri"/>
                <a:sym typeface="Calibri"/>
              </a:rPr>
              <a:t>Link to prior learning about world empires and Benin in particular. Knowledge retrieval of Benin Bronzes controversies to help set up discussions about museum collections and repatriation.</a:t>
            </a:r>
            <a:endParaRPr/>
          </a:p>
          <a:p>
            <a:pPr indent="-228600" lvl="0" marL="228600" marR="0" rtl="0" algn="l">
              <a:spcBef>
                <a:spcPts val="0"/>
              </a:spcBef>
              <a:spcAft>
                <a:spcPts val="0"/>
              </a:spcAft>
              <a:buClr>
                <a:schemeClr val="dk1"/>
              </a:buClr>
              <a:buSzPts val="1200"/>
              <a:buFont typeface="Calibri"/>
              <a:buAutoNum type="arabicPeriod"/>
            </a:pPr>
            <a:r>
              <a:rPr lang="en-GB" sz="1200">
                <a:solidFill>
                  <a:schemeClr val="dk1"/>
                </a:solidFill>
                <a:latin typeface="Calibri"/>
                <a:ea typeface="Calibri"/>
                <a:cs typeface="Calibri"/>
                <a:sym typeface="Calibri"/>
              </a:rPr>
              <a:t>Discussion about how objects come to museums. Using guided reading from the BM website about routes to the museum to learn about different ways museums collect.</a:t>
            </a:r>
            <a:endParaRPr/>
          </a:p>
          <a:p>
            <a:pPr indent="-228600" lvl="0" marL="228600" marR="0" rtl="0" algn="l">
              <a:spcBef>
                <a:spcPts val="0"/>
              </a:spcBef>
              <a:spcAft>
                <a:spcPts val="0"/>
              </a:spcAft>
              <a:buClr>
                <a:schemeClr val="dk1"/>
              </a:buClr>
              <a:buSzPts val="1200"/>
              <a:buFont typeface="Calibri"/>
              <a:buAutoNum type="arabicPeriod"/>
            </a:pPr>
            <a:r>
              <a:rPr lang="en-GB" sz="1200">
                <a:solidFill>
                  <a:schemeClr val="dk1"/>
                </a:solidFill>
                <a:latin typeface="Calibri"/>
                <a:ea typeface="Calibri"/>
                <a:cs typeface="Calibri"/>
                <a:sym typeface="Calibri"/>
              </a:rPr>
              <a:t>Discussion of objects known to students to see which routes those object took.</a:t>
            </a:r>
            <a:endParaRPr/>
          </a:p>
          <a:p>
            <a:pPr indent="-228600" lvl="0" marL="228600" marR="0" rtl="0" algn="l">
              <a:spcBef>
                <a:spcPts val="0"/>
              </a:spcBef>
              <a:spcAft>
                <a:spcPts val="0"/>
              </a:spcAft>
              <a:buClr>
                <a:schemeClr val="dk1"/>
              </a:buClr>
              <a:buSzPts val="1200"/>
              <a:buFont typeface="Calibri"/>
              <a:buAutoNum type="arabicPeriod"/>
            </a:pPr>
            <a:r>
              <a:rPr lang="en-GB" sz="1200">
                <a:solidFill>
                  <a:schemeClr val="dk1"/>
                </a:solidFill>
                <a:latin typeface="Calibri"/>
                <a:ea typeface="Calibri"/>
                <a:cs typeface="Calibri"/>
                <a:sym typeface="Calibri"/>
              </a:rPr>
              <a:t>Study into where the objects we’ve studied come from and where students think they should go. Some of the answers are prepopulated for support with this.</a:t>
            </a:r>
            <a:endParaRPr/>
          </a:p>
          <a:p>
            <a:pPr indent="-228600" lvl="0" marL="228600" marR="0" rtl="0" algn="l">
              <a:spcBef>
                <a:spcPts val="0"/>
              </a:spcBef>
              <a:spcAft>
                <a:spcPts val="0"/>
              </a:spcAft>
              <a:buClr>
                <a:schemeClr val="dk1"/>
              </a:buClr>
              <a:buSzPts val="1200"/>
              <a:buFont typeface="Calibri"/>
              <a:buAutoNum type="arabicPeriod"/>
            </a:pPr>
            <a:r>
              <a:rPr lang="en-GB" sz="1200">
                <a:solidFill>
                  <a:schemeClr val="dk1"/>
                </a:solidFill>
                <a:latin typeface="Calibri"/>
                <a:ea typeface="Calibri"/>
                <a:cs typeface="Calibri"/>
                <a:sym typeface="Calibri"/>
              </a:rPr>
              <a:t>What does the BM teach us about Britain’s role in the world today?</a:t>
            </a:r>
            <a:endParaRPr/>
          </a:p>
        </p:txBody>
      </p:sp>
      <p:sp>
        <p:nvSpPr>
          <p:cNvPr id="95" name="Google Shape;95;p1"/>
          <p:cNvSpPr txBox="1"/>
          <p:nvPr/>
        </p:nvSpPr>
        <p:spPr>
          <a:xfrm>
            <a:off x="9080522" y="520059"/>
            <a:ext cx="2985000" cy="892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1600" u="sng">
                <a:solidFill>
                  <a:schemeClr val="dk1"/>
                </a:solidFill>
                <a:latin typeface="Calibri"/>
                <a:ea typeface="Calibri"/>
                <a:cs typeface="Calibri"/>
                <a:sym typeface="Calibri"/>
              </a:rPr>
              <a:t>Period &amp; Place</a:t>
            </a:r>
            <a:endParaRPr/>
          </a:p>
          <a:p>
            <a:pPr indent="0" lvl="0" marL="0" marR="0" rtl="0" algn="l">
              <a:spcBef>
                <a:spcPts val="0"/>
              </a:spcBef>
              <a:spcAft>
                <a:spcPts val="0"/>
              </a:spcAft>
              <a:buNone/>
            </a:pPr>
            <a:r>
              <a:rPr lang="en-GB" sz="1200">
                <a:solidFill>
                  <a:schemeClr val="dk1"/>
                </a:solidFill>
                <a:latin typeface="Calibri"/>
                <a:ea typeface="Calibri"/>
                <a:cs typeface="Calibri"/>
                <a:sym typeface="Calibri"/>
              </a:rPr>
              <a:t>Tipu’s Tiger was looted in the </a:t>
            </a:r>
            <a:r>
              <a:rPr lang="en-GB" sz="1200">
                <a:solidFill>
                  <a:schemeClr val="dk1"/>
                </a:solidFill>
                <a:latin typeface="Calibri"/>
                <a:ea typeface="Calibri"/>
                <a:cs typeface="Calibri"/>
                <a:sym typeface="Calibri"/>
              </a:rPr>
              <a:t>siege</a:t>
            </a:r>
            <a:r>
              <a:rPr lang="en-GB" sz="1200">
                <a:solidFill>
                  <a:schemeClr val="dk1"/>
                </a:solidFill>
                <a:latin typeface="Calibri"/>
                <a:ea typeface="Calibri"/>
                <a:cs typeface="Calibri"/>
                <a:sym typeface="Calibri"/>
              </a:rPr>
              <a:t> of </a:t>
            </a:r>
            <a:r>
              <a:rPr lang="en-GB" sz="1200">
                <a:solidFill>
                  <a:schemeClr val="dk1"/>
                </a:solidFill>
                <a:latin typeface="Calibri"/>
                <a:ea typeface="Calibri"/>
                <a:cs typeface="Calibri"/>
                <a:sym typeface="Calibri"/>
              </a:rPr>
              <a:t>Seringapatam, present-day Srirangapatna,</a:t>
            </a:r>
            <a:r>
              <a:rPr lang="en-GB" sz="1200">
                <a:solidFill>
                  <a:schemeClr val="dk1"/>
                </a:solidFill>
                <a:latin typeface="Calibri"/>
                <a:ea typeface="Calibri"/>
                <a:cs typeface="Calibri"/>
                <a:sym typeface="Calibri"/>
              </a:rPr>
              <a:t> in 1799 during the fourth Anglo-Mysore war.</a:t>
            </a:r>
            <a:endParaRPr/>
          </a:p>
        </p:txBody>
      </p:sp>
      <p:sp>
        <p:nvSpPr>
          <p:cNvPr id="96" name="Google Shape;96;p1"/>
          <p:cNvSpPr txBox="1"/>
          <p:nvPr/>
        </p:nvSpPr>
        <p:spPr>
          <a:xfrm>
            <a:off x="3437949" y="538900"/>
            <a:ext cx="3683400" cy="30324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1600" u="sng">
                <a:solidFill>
                  <a:schemeClr val="dk1"/>
                </a:solidFill>
                <a:latin typeface="Calibri"/>
                <a:ea typeface="Calibri"/>
                <a:cs typeface="Calibri"/>
                <a:sym typeface="Calibri"/>
              </a:rPr>
              <a:t>Scholarship</a:t>
            </a:r>
            <a:endParaRPr/>
          </a:p>
          <a:p>
            <a:pPr indent="0" lvl="0" marL="0" marR="0" rtl="0" algn="l">
              <a:spcBef>
                <a:spcPts val="0"/>
              </a:spcBef>
              <a:spcAft>
                <a:spcPts val="0"/>
              </a:spcAft>
              <a:buNone/>
            </a:pPr>
            <a:r>
              <a:rPr lang="en-GB" sz="1200">
                <a:solidFill>
                  <a:schemeClr val="dk1"/>
                </a:solidFill>
                <a:latin typeface="Calibri"/>
                <a:ea typeface="Calibri"/>
                <a:cs typeface="Calibri"/>
                <a:sym typeface="Calibri"/>
              </a:rPr>
              <a:t>This lesson is planned using the following scholarship:</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rPr lang="en-GB" sz="1200">
                <a:solidFill>
                  <a:schemeClr val="dk1"/>
                </a:solidFill>
                <a:latin typeface="Calibri"/>
                <a:ea typeface="Calibri"/>
                <a:cs typeface="Calibri"/>
                <a:sym typeface="Calibri"/>
              </a:rPr>
              <a:t>Sadiah Qureshi, ‘</a:t>
            </a:r>
            <a:r>
              <a:rPr lang="en-GB" sz="1200">
                <a:solidFill>
                  <a:schemeClr val="dk1"/>
                </a:solidFill>
                <a:latin typeface="Calibri"/>
                <a:ea typeface="Calibri"/>
                <a:cs typeface="Calibri"/>
                <a:sym typeface="Calibri"/>
              </a:rPr>
              <a:t>Tipu’s Tiger and Images of India, 1799-2010’ in S. Longair and J. McAleer (eds),</a:t>
            </a:r>
            <a:r>
              <a:rPr lang="en-GB" sz="1200">
                <a:solidFill>
                  <a:schemeClr val="dk1"/>
                </a:solidFill>
                <a:latin typeface="Calibri"/>
                <a:ea typeface="Calibri"/>
                <a:cs typeface="Calibri"/>
                <a:sym typeface="Calibri"/>
              </a:rPr>
              <a:t> </a:t>
            </a:r>
            <a:r>
              <a:rPr i="1" lang="en-GB" sz="1200">
                <a:solidFill>
                  <a:schemeClr val="dk1"/>
                </a:solidFill>
                <a:latin typeface="Calibri"/>
                <a:ea typeface="Calibri"/>
                <a:cs typeface="Calibri"/>
                <a:sym typeface="Calibri"/>
              </a:rPr>
              <a:t>Curating empire; museums and the British imperial experience</a:t>
            </a:r>
            <a:r>
              <a:rPr lang="en-GB" sz="1200">
                <a:solidFill>
                  <a:schemeClr val="dk1"/>
                </a:solidFill>
                <a:latin typeface="Calibri"/>
                <a:ea typeface="Calibri"/>
                <a:cs typeface="Calibri"/>
                <a:sym typeface="Calibri"/>
              </a:rPr>
              <a:t>. </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700">
              <a:solidFill>
                <a:schemeClr val="dk1"/>
              </a:solidFill>
              <a:latin typeface="Calibri"/>
              <a:ea typeface="Calibri"/>
              <a:cs typeface="Calibri"/>
              <a:sym typeface="Calibri"/>
            </a:endParaRPr>
          </a:p>
          <a:p>
            <a:pPr indent="0" lvl="0" marL="0" marR="0" rtl="0" algn="l">
              <a:spcBef>
                <a:spcPts val="0"/>
              </a:spcBef>
              <a:spcAft>
                <a:spcPts val="0"/>
              </a:spcAft>
              <a:buNone/>
            </a:pPr>
            <a:r>
              <a:rPr lang="en-GB" sz="1200">
                <a:solidFill>
                  <a:schemeClr val="dk1"/>
                </a:solidFill>
                <a:latin typeface="Calibri"/>
                <a:ea typeface="Calibri"/>
                <a:cs typeface="Calibri"/>
                <a:sym typeface="Calibri"/>
              </a:rPr>
              <a:t>Further reading:</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rPr lang="en-GB" sz="1200">
                <a:solidFill>
                  <a:schemeClr val="dk1"/>
                </a:solidFill>
                <a:latin typeface="Calibri"/>
                <a:ea typeface="Calibri"/>
                <a:cs typeface="Calibri"/>
                <a:sym typeface="Calibri"/>
              </a:rPr>
              <a:t>Art Detective </a:t>
            </a:r>
            <a:r>
              <a:rPr lang="en-GB" sz="1200">
                <a:solidFill>
                  <a:schemeClr val="dk1"/>
                </a:solidFill>
                <a:latin typeface="Calibri"/>
                <a:ea typeface="Calibri"/>
                <a:cs typeface="Calibri"/>
                <a:sym typeface="Calibri"/>
              </a:rPr>
              <a:t>podcast</a:t>
            </a:r>
            <a:r>
              <a:rPr lang="en-GB" sz="1200">
                <a:solidFill>
                  <a:schemeClr val="dk1"/>
                </a:solidFill>
                <a:latin typeface="Calibri"/>
                <a:ea typeface="Calibri"/>
                <a:cs typeface="Calibri"/>
                <a:sym typeface="Calibri"/>
              </a:rPr>
              <a:t> by Dr Janina Ramirez, episode titled ‘Tipu's Tiger - with Sona Datta’.</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rPr lang="en-GB" sz="1200">
                <a:solidFill>
                  <a:schemeClr val="dk1"/>
                </a:solidFill>
                <a:latin typeface="Calibri"/>
                <a:ea typeface="Calibri"/>
                <a:cs typeface="Calibri"/>
                <a:sym typeface="Calibri"/>
              </a:rPr>
              <a:t>Masala History podcast by Deepthi Murali </a:t>
            </a:r>
            <a:r>
              <a:rPr lang="en-GB" sz="1200">
                <a:solidFill>
                  <a:schemeClr val="dk1"/>
                </a:solidFill>
                <a:latin typeface="Calibri"/>
                <a:ea typeface="Calibri"/>
                <a:cs typeface="Calibri"/>
                <a:sym typeface="Calibri"/>
              </a:rPr>
              <a:t>and</a:t>
            </a:r>
            <a:r>
              <a:rPr lang="en-GB" sz="1200">
                <a:solidFill>
                  <a:schemeClr val="dk1"/>
                </a:solidFill>
                <a:latin typeface="Calibri"/>
                <a:ea typeface="Calibri"/>
                <a:cs typeface="Calibri"/>
                <a:sym typeface="Calibri"/>
              </a:rPr>
              <a:t> Manamee Guha, episode 3 titled ‘Tipu Sultan - The Tiger of Mysore’.</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rPr lang="en-GB" sz="1200" u="sng">
                <a:solidFill>
                  <a:schemeClr val="hlink"/>
                </a:solidFill>
                <a:latin typeface="Calibri"/>
                <a:ea typeface="Calibri"/>
                <a:cs typeface="Calibri"/>
                <a:sym typeface="Calibri"/>
                <a:hlinkClick r:id="rId3"/>
              </a:rPr>
              <a:t>https://collections.vam.ac.uk/item/O61949/tippoos-tiger-mechanical-organ-unknown/</a:t>
            </a:r>
            <a:r>
              <a:rPr lang="en-GB" sz="1200">
                <a:solidFill>
                  <a:schemeClr val="dk1"/>
                </a:solidFill>
                <a:latin typeface="Calibri"/>
                <a:ea typeface="Calibri"/>
                <a:cs typeface="Calibri"/>
                <a:sym typeface="Calibri"/>
              </a:rPr>
              <a:t> </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200">
              <a:solidFill>
                <a:schemeClr val="dk1"/>
              </a:solidFill>
              <a:latin typeface="Calibri"/>
              <a:ea typeface="Calibri"/>
              <a:cs typeface="Calibri"/>
              <a:sym typeface="Calibri"/>
            </a:endParaRPr>
          </a:p>
        </p:txBody>
      </p:sp>
      <p:sp>
        <p:nvSpPr>
          <p:cNvPr id="97" name="Google Shape;97;p1"/>
          <p:cNvSpPr txBox="1"/>
          <p:nvPr/>
        </p:nvSpPr>
        <p:spPr>
          <a:xfrm>
            <a:off x="7121201" y="538900"/>
            <a:ext cx="1995300" cy="23241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1600" u="sng">
                <a:solidFill>
                  <a:schemeClr val="dk1"/>
                </a:solidFill>
                <a:latin typeface="Calibri"/>
                <a:ea typeface="Calibri"/>
                <a:cs typeface="Calibri"/>
                <a:sym typeface="Calibri"/>
              </a:rPr>
              <a:t>Curriculum Themes</a:t>
            </a:r>
            <a:endParaRPr/>
          </a:p>
          <a:p>
            <a:pPr indent="0" lvl="0" marL="0" marR="0" rtl="0" algn="l">
              <a:spcBef>
                <a:spcPts val="0"/>
              </a:spcBef>
              <a:spcAft>
                <a:spcPts val="0"/>
              </a:spcAft>
              <a:buNone/>
            </a:pPr>
            <a:r>
              <a:rPr lang="en-GB" sz="1300">
                <a:solidFill>
                  <a:schemeClr val="dk1"/>
                </a:solidFill>
                <a:latin typeface="Calibri"/>
                <a:ea typeface="Calibri"/>
                <a:cs typeface="Calibri"/>
                <a:sym typeface="Calibri"/>
              </a:rPr>
              <a:t>Tipu’s Tiger helps explore:</a:t>
            </a:r>
            <a:endParaRPr sz="1500"/>
          </a:p>
          <a:p>
            <a:pPr indent="-177800" lvl="0" marL="171450" marR="0" rtl="0" algn="l">
              <a:spcBef>
                <a:spcPts val="0"/>
              </a:spcBef>
              <a:spcAft>
                <a:spcPts val="0"/>
              </a:spcAft>
              <a:buClr>
                <a:schemeClr val="dk1"/>
              </a:buClr>
              <a:buSzPts val="1300"/>
              <a:buFont typeface="Arial"/>
              <a:buChar char="•"/>
            </a:pPr>
            <a:r>
              <a:rPr lang="en-GB" sz="1300">
                <a:solidFill>
                  <a:schemeClr val="dk1"/>
                </a:solidFill>
                <a:latin typeface="Calibri"/>
                <a:ea typeface="Calibri"/>
                <a:cs typeface="Calibri"/>
                <a:sym typeface="Calibri"/>
              </a:rPr>
              <a:t>Loot </a:t>
            </a:r>
            <a:endParaRPr sz="1300">
              <a:solidFill>
                <a:schemeClr val="dk1"/>
              </a:solidFill>
              <a:latin typeface="Calibri"/>
              <a:ea typeface="Calibri"/>
              <a:cs typeface="Calibri"/>
              <a:sym typeface="Calibri"/>
            </a:endParaRPr>
          </a:p>
          <a:p>
            <a:pPr indent="-177800" lvl="0" marL="171450" marR="0" rtl="0" algn="l">
              <a:spcBef>
                <a:spcPts val="0"/>
              </a:spcBef>
              <a:spcAft>
                <a:spcPts val="0"/>
              </a:spcAft>
              <a:buClr>
                <a:schemeClr val="dk1"/>
              </a:buClr>
              <a:buSzPts val="1300"/>
              <a:buFont typeface="Arial"/>
              <a:buChar char="•"/>
            </a:pPr>
            <a:r>
              <a:rPr lang="en-GB" sz="1300">
                <a:solidFill>
                  <a:schemeClr val="dk1"/>
                </a:solidFill>
                <a:latin typeface="Calibri"/>
                <a:ea typeface="Calibri"/>
                <a:cs typeface="Calibri"/>
                <a:sym typeface="Calibri"/>
              </a:rPr>
              <a:t>War and c</a:t>
            </a:r>
            <a:r>
              <a:rPr lang="en-GB" sz="1300">
                <a:solidFill>
                  <a:schemeClr val="dk1"/>
                </a:solidFill>
                <a:latin typeface="Calibri"/>
                <a:ea typeface="Calibri"/>
                <a:cs typeface="Calibri"/>
                <a:sym typeface="Calibri"/>
              </a:rPr>
              <a:t>onflict in empire </a:t>
            </a:r>
            <a:endParaRPr sz="1500"/>
          </a:p>
          <a:p>
            <a:pPr indent="-177800" lvl="0" marL="171450" marR="0" rtl="0" algn="l">
              <a:spcBef>
                <a:spcPts val="0"/>
              </a:spcBef>
              <a:spcAft>
                <a:spcPts val="0"/>
              </a:spcAft>
              <a:buClr>
                <a:schemeClr val="dk1"/>
              </a:buClr>
              <a:buSzPts val="1300"/>
              <a:buFont typeface="Arial"/>
              <a:buChar char="•"/>
            </a:pPr>
            <a:r>
              <a:rPr lang="en-GB" sz="1300">
                <a:solidFill>
                  <a:schemeClr val="dk1"/>
                </a:solidFill>
                <a:latin typeface="Calibri"/>
                <a:ea typeface="Calibri"/>
                <a:cs typeface="Calibri"/>
                <a:sym typeface="Calibri"/>
              </a:rPr>
              <a:t>Museum collection &amp; curation</a:t>
            </a:r>
            <a:endParaRPr sz="1500"/>
          </a:p>
          <a:p>
            <a:pPr indent="-177800" lvl="0" marL="171450" marR="0" rtl="0" algn="l">
              <a:spcBef>
                <a:spcPts val="0"/>
              </a:spcBef>
              <a:spcAft>
                <a:spcPts val="0"/>
              </a:spcAft>
              <a:buClr>
                <a:schemeClr val="dk1"/>
              </a:buClr>
              <a:buSzPts val="1300"/>
              <a:buFont typeface="Arial"/>
              <a:buChar char="•"/>
            </a:pPr>
            <a:r>
              <a:rPr lang="en-GB" sz="1300">
                <a:solidFill>
                  <a:schemeClr val="dk1"/>
                </a:solidFill>
                <a:latin typeface="Calibri"/>
                <a:ea typeface="Calibri"/>
                <a:cs typeface="Calibri"/>
                <a:sym typeface="Calibri"/>
              </a:rPr>
              <a:t>The East India Company</a:t>
            </a:r>
            <a:endParaRPr sz="1300">
              <a:solidFill>
                <a:schemeClr val="dk1"/>
              </a:solidFill>
              <a:latin typeface="Calibri"/>
              <a:ea typeface="Calibri"/>
              <a:cs typeface="Calibri"/>
              <a:sym typeface="Calibri"/>
            </a:endParaRPr>
          </a:p>
          <a:p>
            <a:pPr indent="-177800" lvl="0" marL="171450" marR="0" rtl="0" algn="l">
              <a:spcBef>
                <a:spcPts val="0"/>
              </a:spcBef>
              <a:spcAft>
                <a:spcPts val="0"/>
              </a:spcAft>
              <a:buClr>
                <a:schemeClr val="dk1"/>
              </a:buClr>
              <a:buSzPts val="1300"/>
              <a:buFont typeface="Calibri"/>
              <a:buChar char="•"/>
            </a:pPr>
            <a:r>
              <a:rPr lang="en-GB" sz="1300">
                <a:solidFill>
                  <a:schemeClr val="dk1"/>
                </a:solidFill>
                <a:latin typeface="Calibri"/>
                <a:ea typeface="Calibri"/>
                <a:cs typeface="Calibri"/>
                <a:sym typeface="Calibri"/>
              </a:rPr>
              <a:t>Trade</a:t>
            </a:r>
            <a:endParaRPr sz="1300">
              <a:solidFill>
                <a:schemeClr val="dk1"/>
              </a:solidFill>
              <a:latin typeface="Calibri"/>
              <a:ea typeface="Calibri"/>
              <a:cs typeface="Calibri"/>
              <a:sym typeface="Calibri"/>
            </a:endParaRPr>
          </a:p>
          <a:p>
            <a:pPr indent="-177800" lvl="0" marL="171450" marR="0" rtl="0" algn="l">
              <a:spcBef>
                <a:spcPts val="0"/>
              </a:spcBef>
              <a:spcAft>
                <a:spcPts val="0"/>
              </a:spcAft>
              <a:buClr>
                <a:schemeClr val="dk1"/>
              </a:buClr>
              <a:buSzPts val="1300"/>
              <a:buFont typeface="Arial"/>
              <a:buChar char="•"/>
            </a:pPr>
            <a:r>
              <a:rPr lang="en-GB" sz="1300">
                <a:solidFill>
                  <a:schemeClr val="dk1"/>
                </a:solidFill>
                <a:latin typeface="Calibri"/>
                <a:ea typeface="Calibri"/>
                <a:cs typeface="Calibri"/>
                <a:sym typeface="Calibri"/>
              </a:rPr>
              <a:t>Resistance</a:t>
            </a:r>
            <a:endParaRPr sz="1300">
              <a:solidFill>
                <a:schemeClr val="dk1"/>
              </a:solidFill>
              <a:latin typeface="Calibri"/>
              <a:ea typeface="Calibri"/>
              <a:cs typeface="Calibri"/>
              <a:sym typeface="Calibri"/>
            </a:endParaRPr>
          </a:p>
          <a:p>
            <a:pPr indent="0" lvl="0" marL="457200" marR="0" rtl="0" algn="l">
              <a:spcBef>
                <a:spcPts val="0"/>
              </a:spcBef>
              <a:spcAft>
                <a:spcPts val="0"/>
              </a:spcAft>
              <a:buNone/>
            </a:pPr>
            <a:r>
              <a:t/>
            </a:r>
            <a:endParaRPr sz="1200">
              <a:solidFill>
                <a:schemeClr val="dk1"/>
              </a:solidFill>
              <a:latin typeface="Calibri"/>
              <a:ea typeface="Calibri"/>
              <a:cs typeface="Calibri"/>
              <a:sym typeface="Calibri"/>
            </a:endParaRPr>
          </a:p>
        </p:txBody>
      </p:sp>
      <p:sp>
        <p:nvSpPr>
          <p:cNvPr id="98" name="Google Shape;98;p1"/>
          <p:cNvSpPr txBox="1"/>
          <p:nvPr/>
        </p:nvSpPr>
        <p:spPr>
          <a:xfrm>
            <a:off x="6755650" y="3478750"/>
            <a:ext cx="2985000" cy="3478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1600" u="sng">
                <a:solidFill>
                  <a:schemeClr val="dk1"/>
                </a:solidFill>
                <a:latin typeface="Calibri"/>
                <a:ea typeface="Calibri"/>
                <a:cs typeface="Calibri"/>
                <a:sym typeface="Calibri"/>
              </a:rPr>
              <a:t>Sequencing &amp; Pairing</a:t>
            </a:r>
            <a:endParaRPr/>
          </a:p>
          <a:p>
            <a:pPr indent="0" lvl="0" marL="0" marR="0" rtl="0" algn="l">
              <a:spcBef>
                <a:spcPts val="0"/>
              </a:spcBef>
              <a:spcAft>
                <a:spcPts val="0"/>
              </a:spcAft>
              <a:buNone/>
            </a:pPr>
            <a:r>
              <a:rPr lang="en-GB" sz="1200">
                <a:solidFill>
                  <a:schemeClr val="dk1"/>
                </a:solidFill>
                <a:latin typeface="Calibri"/>
                <a:ea typeface="Calibri"/>
                <a:cs typeface="Calibri"/>
                <a:sym typeface="Calibri"/>
              </a:rPr>
              <a:t>The story of Tipu Sultan is an important part of the wider </a:t>
            </a:r>
            <a:r>
              <a:rPr lang="en-GB" sz="1200">
                <a:solidFill>
                  <a:schemeClr val="dk1"/>
                </a:solidFill>
                <a:latin typeface="Calibri"/>
                <a:ea typeface="Calibri"/>
                <a:cs typeface="Calibri"/>
                <a:sym typeface="Calibri"/>
              </a:rPr>
              <a:t>history</a:t>
            </a:r>
            <a:r>
              <a:rPr lang="en-GB" sz="1200">
                <a:solidFill>
                  <a:schemeClr val="dk1"/>
                </a:solidFill>
                <a:latin typeface="Calibri"/>
                <a:ea typeface="Calibri"/>
                <a:cs typeface="Calibri"/>
                <a:sym typeface="Calibri"/>
              </a:rPr>
              <a:t> of the British in India. The Anglo-Mysore wars help students to </a:t>
            </a:r>
            <a:r>
              <a:rPr lang="en-GB" sz="1200">
                <a:solidFill>
                  <a:schemeClr val="dk1"/>
                </a:solidFill>
                <a:latin typeface="Calibri"/>
                <a:ea typeface="Calibri"/>
                <a:cs typeface="Calibri"/>
                <a:sym typeface="Calibri"/>
              </a:rPr>
              <a:t>understand</a:t>
            </a:r>
            <a:r>
              <a:rPr lang="en-GB" sz="1200">
                <a:solidFill>
                  <a:schemeClr val="dk1"/>
                </a:solidFill>
                <a:latin typeface="Calibri"/>
                <a:ea typeface="Calibri"/>
                <a:cs typeface="Calibri"/>
                <a:sym typeface="Calibri"/>
              </a:rPr>
              <a:t> the role of a private company, the East India Company, in the creation of a colony. Tipu’s Tiger helps teach about resistance, so would pair well with an </a:t>
            </a:r>
            <a:r>
              <a:rPr lang="en-GB" sz="1200">
                <a:solidFill>
                  <a:schemeClr val="dk1"/>
                </a:solidFill>
                <a:latin typeface="Calibri"/>
                <a:ea typeface="Calibri"/>
                <a:cs typeface="Calibri"/>
                <a:sym typeface="Calibri"/>
              </a:rPr>
              <a:t>enquiry into resistance to British rule. It also pairs well with lessons about loot and museum curation.</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rPr lang="en-GB" sz="1200">
                <a:solidFill>
                  <a:schemeClr val="dk1"/>
                </a:solidFill>
                <a:latin typeface="Calibri"/>
                <a:ea typeface="Calibri"/>
                <a:cs typeface="Calibri"/>
                <a:sym typeface="Calibri"/>
              </a:rPr>
              <a:t>In our enquiry, this lesson forms part of a sequence of lessons into the British Empire in India. It build on prior learning about the Mughal Empire and Indian kingdoms prior to EIC trade. It links to future lessons on the Indian Rebellion 1857, the swadeshi home movement, and later, the partition of India. </a:t>
            </a:r>
            <a:endParaRPr sz="1200">
              <a:solidFill>
                <a:schemeClr val="dk1"/>
              </a:solidFill>
              <a:latin typeface="Calibri"/>
              <a:ea typeface="Calibri"/>
              <a:cs typeface="Calibri"/>
              <a:sym typeface="Calibri"/>
            </a:endParaRPr>
          </a:p>
        </p:txBody>
      </p:sp>
      <p:pic>
        <p:nvPicPr>
          <p:cNvPr id="99" name="Google Shape;99;p1"/>
          <p:cNvPicPr preferRelativeResize="0"/>
          <p:nvPr/>
        </p:nvPicPr>
        <p:blipFill rotWithShape="1">
          <a:blip r:embed="rId4">
            <a:alphaModFix/>
          </a:blip>
          <a:srcRect b="7493" l="0" r="0" t="10613"/>
          <a:stretch/>
        </p:blipFill>
        <p:spPr>
          <a:xfrm>
            <a:off x="233500" y="778477"/>
            <a:ext cx="2923449" cy="1350123"/>
          </a:xfrm>
          <a:prstGeom prst="rect">
            <a:avLst/>
          </a:prstGeom>
          <a:noFill/>
          <a:ln>
            <a:noFill/>
          </a:ln>
        </p:spPr>
      </p:pic>
      <p:sp>
        <p:nvSpPr>
          <p:cNvPr id="100" name="Google Shape;100;p1"/>
          <p:cNvSpPr txBox="1"/>
          <p:nvPr/>
        </p:nvSpPr>
        <p:spPr>
          <a:xfrm>
            <a:off x="9740565" y="3504866"/>
            <a:ext cx="2324700" cy="2709000"/>
          </a:xfrm>
          <a:prstGeom prst="rect">
            <a:avLst/>
          </a:prstGeom>
          <a:noFill/>
          <a:ln cap="flat" cmpd="sng" w="9525">
            <a:solidFill>
              <a:schemeClr val="dk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b="1" lang="en-GB" sz="1400">
                <a:solidFill>
                  <a:schemeClr val="dk1"/>
                </a:solidFill>
                <a:latin typeface="Calibri"/>
                <a:ea typeface="Calibri"/>
                <a:cs typeface="Calibri"/>
                <a:sym typeface="Calibri"/>
              </a:rPr>
              <a:t>Notes on teaching…</a:t>
            </a:r>
            <a:endParaRPr/>
          </a:p>
          <a:p>
            <a:pPr indent="0" lvl="0" marL="0" marR="0" rtl="0" algn="l">
              <a:spcBef>
                <a:spcPts val="0"/>
              </a:spcBef>
              <a:spcAft>
                <a:spcPts val="0"/>
              </a:spcAft>
              <a:buNone/>
            </a:pPr>
            <a:r>
              <a:rPr lang="en-GB" sz="1200">
                <a:solidFill>
                  <a:schemeClr val="dk1"/>
                </a:solidFill>
                <a:latin typeface="Calibri"/>
                <a:ea typeface="Calibri"/>
                <a:cs typeface="Calibri"/>
                <a:sym typeface="Calibri"/>
              </a:rPr>
              <a:t>This lesson was planned for KS3 Year 8 students. The enquiry that asks </a:t>
            </a:r>
            <a:r>
              <a:rPr i="1" lang="en-GB" sz="1200">
                <a:solidFill>
                  <a:schemeClr val="dk1"/>
                </a:solidFill>
                <a:latin typeface="Calibri"/>
                <a:ea typeface="Calibri"/>
                <a:cs typeface="Calibri"/>
                <a:sym typeface="Calibri"/>
              </a:rPr>
              <a:t>‘How can material objects help us to understand Britain's role in the world?’  </a:t>
            </a:r>
            <a:endParaRPr sz="700">
              <a:solidFill>
                <a:schemeClr val="dk1"/>
              </a:solidFill>
              <a:latin typeface="Calibri"/>
              <a:ea typeface="Calibri"/>
              <a:cs typeface="Calibri"/>
              <a:sym typeface="Calibri"/>
            </a:endParaRPr>
          </a:p>
          <a:p>
            <a:pPr indent="0" lvl="0" marL="0" marR="0" rtl="0" algn="l">
              <a:spcBef>
                <a:spcPts val="0"/>
              </a:spcBef>
              <a:spcAft>
                <a:spcPts val="0"/>
              </a:spcAft>
              <a:buNone/>
            </a:pPr>
            <a:r>
              <a:rPr lang="en-GB" sz="1200">
                <a:solidFill>
                  <a:schemeClr val="dk1"/>
                </a:solidFill>
                <a:latin typeface="Calibri"/>
                <a:ea typeface="Calibri"/>
                <a:cs typeface="Calibri"/>
                <a:sym typeface="Calibri"/>
              </a:rPr>
              <a:t>The visual appeal of this object made it a very popular lesson within the enquiry. Studying Tipu’s Tiger can be combined with a trip to the V&amp;A and the South Asia collection. The V&amp;A website included a video of the semi-automaton in use.</a:t>
            </a:r>
            <a:endParaRPr/>
          </a:p>
        </p:txBody>
      </p:sp>
      <p:pic>
        <p:nvPicPr>
          <p:cNvPr id="101" name="Google Shape;101;p1"/>
          <p:cNvPicPr preferRelativeResize="0"/>
          <p:nvPr/>
        </p:nvPicPr>
        <p:blipFill rotWithShape="1">
          <a:blip r:embed="rId5">
            <a:alphaModFix/>
          </a:blip>
          <a:srcRect b="0" l="0" r="0" t="16770"/>
          <a:stretch/>
        </p:blipFill>
        <p:spPr>
          <a:xfrm>
            <a:off x="9164045" y="1506864"/>
            <a:ext cx="2923445" cy="1789416"/>
          </a:xfrm>
          <a:prstGeom prst="rect">
            <a:avLst/>
          </a:prstGeom>
          <a:noFill/>
          <a:ln>
            <a:noFill/>
          </a:ln>
        </p:spPr>
      </p:pic>
      <p:sp>
        <p:nvSpPr>
          <p:cNvPr id="102" name="Google Shape;102;p1"/>
          <p:cNvSpPr txBox="1"/>
          <p:nvPr/>
        </p:nvSpPr>
        <p:spPr>
          <a:xfrm rot="-5400000">
            <a:off x="-984580" y="1146171"/>
            <a:ext cx="2591716" cy="461665"/>
          </a:xfrm>
          <a:prstGeom prst="rect">
            <a:avLst/>
          </a:prstGeom>
          <a:solidFill>
            <a:srgbClr val="000060"/>
          </a:solid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GB" sz="2400">
                <a:solidFill>
                  <a:schemeClr val="lt1"/>
                </a:solidFill>
                <a:latin typeface="Calibri"/>
                <a:ea typeface="Calibri"/>
                <a:cs typeface="Calibri"/>
                <a:sym typeface="Calibri"/>
              </a:rPr>
              <a:t>Objects of Empire</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2019-01-28T14:02:41Z</dcterms:created>
  <dc:creator>Sasha Smith</dc:creator>
</cp:coreProperties>
</file>