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hsIgWWOZOEsEYtfTfK59GthNF8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
          <p:cNvSpPr/>
          <p:nvPr>
            <p:ph idx="2" type="pic"/>
          </p:nvPr>
        </p:nvSpPr>
        <p:spPr>
          <a:xfrm>
            <a:off x="5183188" y="987425"/>
            <a:ext cx="6172200" cy="4873625"/>
          </a:xfrm>
          <a:prstGeom prst="rect">
            <a:avLst/>
          </a:prstGeom>
          <a:noFill/>
          <a:ln>
            <a:noFill/>
          </a:ln>
        </p:spPr>
      </p:sp>
      <p:sp>
        <p:nvSpPr>
          <p:cNvPr id="68" name="Google Shape;68;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history.org.uk/publications/resource/7950/the-shortest-war-in-history-the-anglo-zanzibar-wa" TargetMode="External"/><Relationship Id="rId4" Type="http://schemas.openxmlformats.org/officeDocument/2006/relationships/image" Target="../media/image2.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3390314" y="107653"/>
            <a:ext cx="8675076" cy="455055"/>
          </a:xfrm>
          <a:prstGeom prst="rect">
            <a:avLst/>
          </a:prstGeom>
          <a:solidFill>
            <a:srgbClr val="000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400" u="none" cap="none" strike="noStrike">
                <a:solidFill>
                  <a:schemeClr val="lt1"/>
                </a:solidFill>
                <a:latin typeface="Calibri"/>
                <a:ea typeface="Calibri"/>
                <a:cs typeface="Calibri"/>
                <a:sym typeface="Calibri"/>
              </a:rPr>
              <a:t>Lesson Planning Overview: The Ngoma (drums)</a:t>
            </a:r>
            <a:endParaRPr b="1" i="0" sz="1800" u="none" cap="none" strike="noStrike">
              <a:solidFill>
                <a:schemeClr val="lt1"/>
              </a:solidFill>
              <a:latin typeface="Calibri"/>
              <a:ea typeface="Calibri"/>
              <a:cs typeface="Calibri"/>
              <a:sym typeface="Calibri"/>
            </a:endParaRPr>
          </a:p>
        </p:txBody>
      </p:sp>
      <p:sp>
        <p:nvSpPr>
          <p:cNvPr id="89" name="Google Shape;89;p1"/>
          <p:cNvSpPr txBox="1"/>
          <p:nvPr/>
        </p:nvSpPr>
        <p:spPr>
          <a:xfrm>
            <a:off x="6621" y="2642205"/>
            <a:ext cx="3257100" cy="427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600" u="sng" cap="none" strike="noStrike">
                <a:solidFill>
                  <a:schemeClr val="dk1"/>
                </a:solidFill>
                <a:latin typeface="Calibri"/>
                <a:ea typeface="Calibri"/>
                <a:cs typeface="Calibri"/>
                <a:sym typeface="Calibri"/>
              </a:rPr>
              <a:t>Object Summary:</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Ngoma (drums) were important symbols of power for the Swahili people in Zanzibar ruled by the Mwinyi Mkuu, a local leader. They were beaten ceremonially in times of war and their whereabouts were only known to a small number of people, as their power was so great. They were decorated with verses from the Qur’an.</a:t>
            </a:r>
            <a:r>
              <a:rPr lang="en-GB"/>
              <a:t> </a:t>
            </a:r>
            <a:r>
              <a:rPr lang="en-GB" sz="1200">
                <a:solidFill>
                  <a:schemeClr val="dk1"/>
                </a:solidFill>
                <a:latin typeface="Calibri"/>
                <a:ea typeface="Calibri"/>
                <a:cs typeface="Calibri"/>
                <a:sym typeface="Calibri"/>
              </a:rPr>
              <a:t>The Mwinyi Mkuu’s dynasty died out in the 1880s and Zanzibar became a British Protectorate in 1890. The British rulers were keen to acquire the drums, knowing of their political and cultural significance. First Minister Alexander Rogers succeeded, and displayed the drums in his new residence, but chose to denigrate them by using them as tables.​</a:t>
            </a:r>
            <a:r>
              <a:rPr lang="en-GB"/>
              <a:t> </a:t>
            </a:r>
            <a:r>
              <a:rPr lang="en-GB" sz="1200">
                <a:solidFill>
                  <a:schemeClr val="dk1"/>
                </a:solidFill>
                <a:latin typeface="Calibri"/>
                <a:ea typeface="Calibri"/>
                <a:cs typeface="Calibri"/>
                <a:sym typeface="Calibri"/>
              </a:rPr>
              <a:t>The drums were then taken to the new Zanzibar Museum in 1925, and put on public display where the skins were removed after rumours that they were played a night by invisible drummers. Drums were brought out of the museum and played during the Zanzibar Revolution in 1964.</a:t>
            </a:r>
            <a:endParaRPr/>
          </a:p>
        </p:txBody>
      </p:sp>
      <p:sp>
        <p:nvSpPr>
          <p:cNvPr id="90" name="Google Shape;90;p1"/>
          <p:cNvSpPr txBox="1"/>
          <p:nvPr/>
        </p:nvSpPr>
        <p:spPr>
          <a:xfrm rot="-5400000">
            <a:off x="-984580" y="1146171"/>
            <a:ext cx="2591716" cy="461665"/>
          </a:xfrm>
          <a:prstGeom prst="rect">
            <a:avLst/>
          </a:prstGeom>
          <a:solidFill>
            <a:srgbClr val="00006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lt1"/>
                </a:solidFill>
                <a:latin typeface="Calibri"/>
                <a:ea typeface="Calibri"/>
                <a:cs typeface="Calibri"/>
                <a:sym typeface="Calibri"/>
              </a:rPr>
              <a:t>Objects of Empire</a:t>
            </a:r>
            <a:endParaRPr/>
          </a:p>
        </p:txBody>
      </p:sp>
      <p:sp>
        <p:nvSpPr>
          <p:cNvPr id="91" name="Google Shape;91;p1"/>
          <p:cNvSpPr txBox="1"/>
          <p:nvPr/>
        </p:nvSpPr>
        <p:spPr>
          <a:xfrm>
            <a:off x="542103" y="2419044"/>
            <a:ext cx="2721600" cy="253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050">
                <a:solidFill>
                  <a:schemeClr val="dk1"/>
                </a:solidFill>
                <a:latin typeface="Calibri"/>
                <a:ea typeface="Calibri"/>
                <a:cs typeface="Calibri"/>
                <a:sym typeface="Calibri"/>
              </a:rPr>
              <a:t>The ngoma in the Zanzibar museum in 2009.</a:t>
            </a:r>
            <a:endParaRPr sz="1050">
              <a:solidFill>
                <a:schemeClr val="dk1"/>
              </a:solidFill>
              <a:latin typeface="Calibri"/>
              <a:ea typeface="Calibri"/>
              <a:cs typeface="Calibri"/>
              <a:sym typeface="Calibri"/>
            </a:endParaRPr>
          </a:p>
        </p:txBody>
      </p:sp>
      <p:cxnSp>
        <p:nvCxnSpPr>
          <p:cNvPr id="92" name="Google Shape;92;p1"/>
          <p:cNvCxnSpPr/>
          <p:nvPr/>
        </p:nvCxnSpPr>
        <p:spPr>
          <a:xfrm>
            <a:off x="3263704" y="719707"/>
            <a:ext cx="0" cy="5978503"/>
          </a:xfrm>
          <a:prstGeom prst="straightConnector1">
            <a:avLst/>
          </a:prstGeom>
          <a:noFill/>
          <a:ln cap="flat" cmpd="sng" w="57150">
            <a:solidFill>
              <a:srgbClr val="000060"/>
            </a:solidFill>
            <a:prstDash val="solid"/>
            <a:miter lim="800000"/>
            <a:headEnd len="sm" w="sm" type="none"/>
            <a:tailEnd len="sm" w="sm" type="none"/>
          </a:ln>
        </p:spPr>
      </p:cxnSp>
      <p:cxnSp>
        <p:nvCxnSpPr>
          <p:cNvPr id="93" name="Google Shape;93;p1"/>
          <p:cNvCxnSpPr/>
          <p:nvPr/>
        </p:nvCxnSpPr>
        <p:spPr>
          <a:xfrm rot="10800000">
            <a:off x="3437957" y="3429000"/>
            <a:ext cx="8477378" cy="0"/>
          </a:xfrm>
          <a:prstGeom prst="straightConnector1">
            <a:avLst/>
          </a:prstGeom>
          <a:noFill/>
          <a:ln cap="flat" cmpd="sng" w="57150">
            <a:solidFill>
              <a:srgbClr val="000060"/>
            </a:solidFill>
            <a:prstDash val="solid"/>
            <a:miter lim="800000"/>
            <a:headEnd len="sm" w="sm" type="none"/>
            <a:tailEnd len="sm" w="sm" type="none"/>
          </a:ln>
        </p:spPr>
      </p:cxnSp>
      <p:sp>
        <p:nvSpPr>
          <p:cNvPr id="94" name="Google Shape;94;p1"/>
          <p:cNvSpPr txBox="1"/>
          <p:nvPr/>
        </p:nvSpPr>
        <p:spPr>
          <a:xfrm>
            <a:off x="9508069" y="6027003"/>
            <a:ext cx="2683931"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1200">
                <a:solidFill>
                  <a:schemeClr val="dk1"/>
                </a:solidFill>
                <a:latin typeface="Calibri"/>
                <a:ea typeface="Calibri"/>
                <a:cs typeface="Calibri"/>
                <a:sym typeface="Calibri"/>
              </a:rPr>
              <a:t>Created by the ‘Teaching Empire through Material Culture’ Historical Association course group, led by</a:t>
            </a:r>
            <a:endParaRPr/>
          </a:p>
          <a:p>
            <a:pPr indent="0" lvl="0" marL="0" marR="0" rtl="0" algn="ctr">
              <a:spcBef>
                <a:spcPts val="0"/>
              </a:spcBef>
              <a:spcAft>
                <a:spcPts val="0"/>
              </a:spcAft>
              <a:buNone/>
            </a:pPr>
            <a:r>
              <a:rPr b="1" i="1" lang="en-GB" sz="1200">
                <a:solidFill>
                  <a:schemeClr val="dk1"/>
                </a:solidFill>
                <a:latin typeface="Calibri"/>
                <a:ea typeface="Calibri"/>
                <a:cs typeface="Calibri"/>
                <a:sym typeface="Calibri"/>
              </a:rPr>
              <a:t> Dr Sarah Longair and Sasha Smith</a:t>
            </a:r>
            <a:endParaRPr/>
          </a:p>
        </p:txBody>
      </p:sp>
      <p:sp>
        <p:nvSpPr>
          <p:cNvPr id="95" name="Google Shape;95;p1"/>
          <p:cNvSpPr txBox="1"/>
          <p:nvPr/>
        </p:nvSpPr>
        <p:spPr>
          <a:xfrm>
            <a:off x="3347341" y="3483788"/>
            <a:ext cx="3037200" cy="352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u="sng">
                <a:solidFill>
                  <a:schemeClr val="dk1"/>
                </a:solidFill>
                <a:latin typeface="Calibri"/>
                <a:ea typeface="Calibri"/>
                <a:cs typeface="Calibri"/>
                <a:sym typeface="Calibri"/>
              </a:rPr>
              <a:t>Lesson Ideas</a:t>
            </a:r>
            <a:endParaRPr/>
          </a:p>
          <a:p>
            <a:pPr indent="-228600" lvl="0" marL="228600" marR="0" rtl="0" algn="l">
              <a:spcBef>
                <a:spcPts val="0"/>
              </a:spcBef>
              <a:spcAft>
                <a:spcPts val="0"/>
              </a:spcAft>
              <a:buClr>
                <a:schemeClr val="dk1"/>
              </a:buClr>
              <a:buSzPts val="1300"/>
              <a:buFont typeface="Calibri"/>
              <a:buAutoNum type="arabicPeriod"/>
            </a:pPr>
            <a:r>
              <a:rPr lang="en-GB" sz="1300">
                <a:solidFill>
                  <a:schemeClr val="dk1"/>
                </a:solidFill>
                <a:latin typeface="Calibri"/>
                <a:ea typeface="Calibri"/>
                <a:cs typeface="Calibri"/>
                <a:sym typeface="Calibri"/>
              </a:rPr>
              <a:t>Trace the story of the drum backwards to start in 1964 from the height of anti-imperial feeling.</a:t>
            </a:r>
            <a:endParaRPr/>
          </a:p>
          <a:p>
            <a:pPr indent="-228600" lvl="0" marL="228600" marR="0" rtl="0" algn="l">
              <a:spcBef>
                <a:spcPts val="0"/>
              </a:spcBef>
              <a:spcAft>
                <a:spcPts val="0"/>
              </a:spcAft>
              <a:buClr>
                <a:schemeClr val="dk1"/>
              </a:buClr>
              <a:buSzPts val="1300"/>
              <a:buFont typeface="Calibri"/>
              <a:buAutoNum type="arabicPeriod"/>
            </a:pPr>
            <a:r>
              <a:rPr lang="en-GB" sz="1300">
                <a:solidFill>
                  <a:schemeClr val="dk1"/>
                </a:solidFill>
                <a:latin typeface="Calibri"/>
                <a:ea typeface="Calibri"/>
                <a:cs typeface="Calibri"/>
                <a:sym typeface="Calibri"/>
              </a:rPr>
              <a:t>Contrast them with similar objects, such as objects from across the Empire like the Akan Drum.</a:t>
            </a:r>
            <a:endParaRPr/>
          </a:p>
          <a:p>
            <a:pPr indent="-228600" lvl="0" marL="228600" marR="0" rtl="0" algn="l">
              <a:spcBef>
                <a:spcPts val="0"/>
              </a:spcBef>
              <a:spcAft>
                <a:spcPts val="0"/>
              </a:spcAft>
              <a:buClr>
                <a:schemeClr val="dk1"/>
              </a:buClr>
              <a:buSzPts val="1300"/>
              <a:buFont typeface="Calibri"/>
              <a:buAutoNum type="arabicPeriod"/>
            </a:pPr>
            <a:r>
              <a:rPr lang="en-GB" sz="1300">
                <a:solidFill>
                  <a:schemeClr val="dk1"/>
                </a:solidFill>
                <a:latin typeface="Calibri"/>
                <a:ea typeface="Calibri"/>
                <a:cs typeface="Calibri"/>
                <a:sym typeface="Calibri"/>
              </a:rPr>
              <a:t>Compare to objects of significance to Britain to contextualise the significance of objects with this much meaning being taken. </a:t>
            </a:r>
            <a:endParaRPr/>
          </a:p>
          <a:p>
            <a:pPr indent="-228600" lvl="0" marL="228600" marR="0" rtl="0" algn="l">
              <a:spcBef>
                <a:spcPts val="0"/>
              </a:spcBef>
              <a:spcAft>
                <a:spcPts val="0"/>
              </a:spcAft>
              <a:buClr>
                <a:schemeClr val="dk1"/>
              </a:buClr>
              <a:buSzPts val="1300"/>
              <a:buFont typeface="Calibri"/>
              <a:buAutoNum type="arabicPeriod"/>
            </a:pPr>
            <a:r>
              <a:rPr lang="en-GB" sz="1300">
                <a:solidFill>
                  <a:schemeClr val="dk1"/>
                </a:solidFill>
                <a:latin typeface="Calibri"/>
                <a:ea typeface="Calibri"/>
                <a:cs typeface="Calibri"/>
                <a:sym typeface="Calibri"/>
              </a:rPr>
              <a:t>Ghost storytelling device with the skin removal.</a:t>
            </a:r>
            <a:endParaRPr/>
          </a:p>
          <a:p>
            <a:pPr indent="-228600" lvl="0" marL="228600" marR="0" rtl="0" algn="l">
              <a:spcBef>
                <a:spcPts val="0"/>
              </a:spcBef>
              <a:spcAft>
                <a:spcPts val="0"/>
              </a:spcAft>
              <a:buClr>
                <a:schemeClr val="dk1"/>
              </a:buClr>
              <a:buSzPts val="1300"/>
              <a:buFont typeface="Calibri"/>
              <a:buAutoNum type="arabicPeriod"/>
            </a:pPr>
            <a:r>
              <a:rPr lang="en-GB" sz="1300">
                <a:solidFill>
                  <a:schemeClr val="dk1"/>
                </a:solidFill>
                <a:latin typeface="Calibri"/>
                <a:ea typeface="Calibri"/>
                <a:cs typeface="Calibri"/>
                <a:sym typeface="Calibri"/>
              </a:rPr>
              <a:t>Annotating to consider a ‘spot the difference’ style activity of it in its difference uses.</a:t>
            </a:r>
            <a:endParaRPr/>
          </a:p>
          <a:p>
            <a:pPr indent="-152400" lvl="0" marL="228600" marR="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p:txBody>
      </p:sp>
      <p:sp>
        <p:nvSpPr>
          <p:cNvPr id="96" name="Google Shape;96;p1"/>
          <p:cNvSpPr txBox="1"/>
          <p:nvPr/>
        </p:nvSpPr>
        <p:spPr>
          <a:xfrm>
            <a:off x="9126687" y="491436"/>
            <a:ext cx="2985000" cy="892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u="sng">
                <a:solidFill>
                  <a:schemeClr val="dk1"/>
                </a:solidFill>
                <a:latin typeface="Calibri"/>
                <a:ea typeface="Calibri"/>
                <a:cs typeface="Calibri"/>
                <a:sym typeface="Calibri"/>
              </a:rPr>
              <a:t>Period &amp; Place</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The  Ngoma are from Zanzibar and were important symbols of power for the Swahili people ruled by the Mwinyi Mkuu   </a:t>
            </a:r>
            <a:endParaRPr/>
          </a:p>
        </p:txBody>
      </p:sp>
      <p:sp>
        <p:nvSpPr>
          <p:cNvPr id="97" name="Google Shape;97;p1"/>
          <p:cNvSpPr txBox="1"/>
          <p:nvPr/>
        </p:nvSpPr>
        <p:spPr>
          <a:xfrm>
            <a:off x="3437957" y="538891"/>
            <a:ext cx="2946600" cy="2401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u="sng">
                <a:solidFill>
                  <a:schemeClr val="dk1"/>
                </a:solidFill>
                <a:latin typeface="Calibri"/>
                <a:ea typeface="Calibri"/>
                <a:cs typeface="Calibri"/>
                <a:sym typeface="Calibri"/>
              </a:rPr>
              <a:t>Scholarship</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This lesson is planned using</a:t>
            </a:r>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Sarah Longair, </a:t>
            </a:r>
            <a:r>
              <a:rPr i="1" lang="en-GB" sz="1200">
                <a:solidFill>
                  <a:schemeClr val="dk1"/>
                </a:solidFill>
                <a:latin typeface="Calibri"/>
                <a:ea typeface="Calibri"/>
                <a:cs typeface="Calibri"/>
                <a:sym typeface="Calibri"/>
              </a:rPr>
              <a:t>Cracks in the Dome: Fractured Histories of Empire in the Zanzibar Museum, 1897 – 1964</a:t>
            </a:r>
            <a:r>
              <a:rPr lang="en-GB" sz="1200">
                <a:solidFill>
                  <a:schemeClr val="dk1"/>
                </a:solidFill>
                <a:latin typeface="Calibri"/>
                <a:ea typeface="Calibri"/>
                <a:cs typeface="Calibri"/>
                <a:sym typeface="Calibri"/>
              </a:rPr>
              <a:t>. Farnham, Surrey: Ashgate, 2015. ​</a:t>
            </a:r>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GB" sz="1200">
                <a:solidFill>
                  <a:schemeClr val="dk1"/>
                </a:solidFill>
                <a:latin typeface="Calibri"/>
                <a:ea typeface="Calibri"/>
                <a:cs typeface="Calibri"/>
                <a:sym typeface="Calibri"/>
              </a:rPr>
              <a:t>For further reading:</a:t>
            </a:r>
            <a:endParaRPr/>
          </a:p>
          <a:p>
            <a:pPr indent="0" lvl="0" marL="0" marR="0" rtl="0" algn="l">
              <a:spcBef>
                <a:spcPts val="0"/>
              </a:spcBef>
              <a:spcAft>
                <a:spcPts val="0"/>
              </a:spcAft>
              <a:buNone/>
            </a:pPr>
            <a:r>
              <a:rPr lang="en-GB" sz="1200" u="sng">
                <a:solidFill>
                  <a:schemeClr val="dk1"/>
                </a:solidFill>
                <a:latin typeface="Calibri"/>
                <a:ea typeface="Calibri"/>
                <a:cs typeface="Calibri"/>
                <a:sym typeface="Calibri"/>
                <a:hlinkClick r:id="rId3">
                  <a:extLst>
                    <a:ext uri="{A12FA001-AC4F-418D-AE19-62706E023703}">
                      <ahyp:hlinkClr val="tx"/>
                    </a:ext>
                  </a:extLst>
                </a:hlinkClick>
              </a:rPr>
              <a:t>The shortest war in history: The Anglo-Zanzibar War of 1896 / Historical Association</a:t>
            </a:r>
            <a:endParaRPr sz="1200">
              <a:solidFill>
                <a:schemeClr val="dk1"/>
              </a:solidFill>
              <a:latin typeface="Calibri"/>
              <a:ea typeface="Calibri"/>
              <a:cs typeface="Calibri"/>
              <a:sym typeface="Calibri"/>
            </a:endParaRPr>
          </a:p>
        </p:txBody>
      </p:sp>
      <p:sp>
        <p:nvSpPr>
          <p:cNvPr id="98" name="Google Shape;98;p1"/>
          <p:cNvSpPr txBox="1"/>
          <p:nvPr/>
        </p:nvSpPr>
        <p:spPr>
          <a:xfrm>
            <a:off x="6468205" y="538891"/>
            <a:ext cx="2648097" cy="27392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u="sng">
                <a:solidFill>
                  <a:schemeClr val="dk1"/>
                </a:solidFill>
                <a:latin typeface="Calibri"/>
                <a:ea typeface="Calibri"/>
                <a:cs typeface="Calibri"/>
                <a:sym typeface="Calibri"/>
              </a:rPr>
              <a:t>Curriculum Themes</a:t>
            </a:r>
            <a:endParaRPr/>
          </a:p>
          <a:p>
            <a:pPr indent="0" lvl="0" marL="0" marR="0" rtl="0" algn="l">
              <a:spcBef>
                <a:spcPts val="0"/>
              </a:spcBef>
              <a:spcAft>
                <a:spcPts val="0"/>
              </a:spcAft>
              <a:buNone/>
            </a:pPr>
            <a:r>
              <a:rPr lang="en-GB" sz="1300">
                <a:solidFill>
                  <a:schemeClr val="dk1"/>
                </a:solidFill>
                <a:latin typeface="Calibri"/>
                <a:ea typeface="Calibri"/>
                <a:cs typeface="Calibri"/>
                <a:sym typeface="Calibri"/>
              </a:rPr>
              <a:t>The Ngoma helps explore:</a:t>
            </a:r>
            <a:endParaRPr/>
          </a:p>
          <a:p>
            <a:pPr indent="-171450" lvl="0" marL="171450" marR="0" rtl="0" algn="l">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Pre-colonial histories of East Africa.</a:t>
            </a:r>
            <a:endParaRPr/>
          </a:p>
          <a:p>
            <a:pPr indent="-171450" lvl="0" marL="171450" marR="0" rtl="0" algn="l">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Contextualising pre-European and colonial countries.</a:t>
            </a:r>
            <a:endParaRPr/>
          </a:p>
          <a:p>
            <a:pPr indent="-171450" lvl="0" marL="171450" marR="0" rtl="0" algn="l">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Zanzibar trading location and the role of trade in Empire.</a:t>
            </a:r>
            <a:endParaRPr/>
          </a:p>
          <a:p>
            <a:pPr indent="-171450" lvl="0" marL="171450" marR="0" rtl="0" algn="l">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Power and the meaning of this object to leaders.</a:t>
            </a:r>
            <a:endParaRPr/>
          </a:p>
          <a:p>
            <a:pPr indent="-171450" lvl="0" marL="171450" marR="0" rtl="0" algn="l">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Scramble for Africa.</a:t>
            </a:r>
            <a:endParaRPr/>
          </a:p>
          <a:p>
            <a:pPr indent="-171450" lvl="0" marL="171450" marR="0" rtl="0" algn="l">
              <a:spcBef>
                <a:spcPts val="0"/>
              </a:spcBef>
              <a:spcAft>
                <a:spcPts val="0"/>
              </a:spcAft>
              <a:buClr>
                <a:schemeClr val="dk1"/>
              </a:buClr>
              <a:buSzPts val="1300"/>
              <a:buFont typeface="Arial"/>
              <a:buChar char="•"/>
            </a:pPr>
            <a:r>
              <a:rPr lang="en-GB" sz="1300">
                <a:solidFill>
                  <a:schemeClr val="dk1"/>
                </a:solidFill>
                <a:latin typeface="Calibri"/>
                <a:ea typeface="Calibri"/>
                <a:cs typeface="Calibri"/>
                <a:sym typeface="Calibri"/>
              </a:rPr>
              <a:t>Links to different communities to linking to religion and Islam.</a:t>
            </a:r>
            <a:endParaRPr/>
          </a:p>
        </p:txBody>
      </p:sp>
      <p:sp>
        <p:nvSpPr>
          <p:cNvPr id="99" name="Google Shape;99;p1"/>
          <p:cNvSpPr txBox="1"/>
          <p:nvPr/>
        </p:nvSpPr>
        <p:spPr>
          <a:xfrm>
            <a:off x="6468207" y="3478740"/>
            <a:ext cx="3037200" cy="2739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u="sng">
                <a:solidFill>
                  <a:schemeClr val="dk1"/>
                </a:solidFill>
                <a:latin typeface="Calibri"/>
                <a:ea typeface="Calibri"/>
                <a:cs typeface="Calibri"/>
                <a:sym typeface="Calibri"/>
              </a:rPr>
              <a:t>Sequencing &amp; Pairing</a:t>
            </a:r>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rPr lang="en-GB" sz="1300">
                <a:solidFill>
                  <a:schemeClr val="dk1"/>
                </a:solidFill>
                <a:latin typeface="Calibri"/>
                <a:ea typeface="Calibri"/>
                <a:cs typeface="Calibri"/>
                <a:sym typeface="Calibri"/>
              </a:rPr>
              <a:t>This lesson would p</a:t>
            </a:r>
            <a:r>
              <a:rPr lang="en-GB" sz="1300">
                <a:solidFill>
                  <a:schemeClr val="dk1"/>
                </a:solidFill>
                <a:latin typeface="Calibri"/>
                <a:ea typeface="Calibri"/>
                <a:cs typeface="Calibri"/>
                <a:sym typeface="Calibri"/>
              </a:rPr>
              <a:t>air well with the Akan Drum to study drums of Empire and their changing meanings. It could also sequence with musical objects and the sounds of Empire, with links to Tipu’s Tiger and Akan Drum .</a:t>
            </a:r>
            <a:endParaRPr/>
          </a:p>
          <a:p>
            <a:pPr indent="0" lvl="0" marL="0" marR="0" rtl="0" algn="l">
              <a:spcBef>
                <a:spcPts val="0"/>
              </a:spcBef>
              <a:spcAft>
                <a:spcPts val="0"/>
              </a:spcAft>
              <a:buNone/>
            </a:pPr>
            <a:r>
              <a:rPr lang="en-GB" sz="1300">
                <a:solidFill>
                  <a:schemeClr val="dk1"/>
                </a:solidFill>
                <a:latin typeface="Calibri"/>
                <a:ea typeface="Calibri"/>
                <a:cs typeface="Calibri"/>
                <a:sym typeface="Calibri"/>
              </a:rPr>
              <a:t>‘If objects could talk’ stories of Empire could be an approach to considering this object. It could also link to Islamic histories and bringing together the  pre-colonial world.</a:t>
            </a:r>
            <a:endParaRPr/>
          </a:p>
        </p:txBody>
      </p:sp>
      <p:sp>
        <p:nvSpPr>
          <p:cNvPr id="100" name="Google Shape;100;p1"/>
          <p:cNvSpPr txBox="1"/>
          <p:nvPr/>
        </p:nvSpPr>
        <p:spPr>
          <a:xfrm>
            <a:off x="9740565" y="3596191"/>
            <a:ext cx="2324700" cy="18318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500" u="sng">
                <a:solidFill>
                  <a:schemeClr val="dk1"/>
                </a:solidFill>
                <a:latin typeface="Calibri"/>
                <a:ea typeface="Calibri"/>
                <a:cs typeface="Calibri"/>
                <a:sym typeface="Calibri"/>
              </a:rPr>
              <a:t>Notes on teachin</a:t>
            </a:r>
            <a:r>
              <a:rPr b="1" lang="en-GB" sz="1500" u="sng">
                <a:solidFill>
                  <a:schemeClr val="dk1"/>
                </a:solidFill>
                <a:latin typeface="Calibri"/>
                <a:ea typeface="Calibri"/>
                <a:cs typeface="Calibri"/>
                <a:sym typeface="Calibri"/>
              </a:rPr>
              <a:t>g</a:t>
            </a:r>
            <a:endParaRPr b="1" sz="15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b="1">
              <a:solidFill>
                <a:schemeClr val="dk1"/>
              </a:solidFill>
              <a:latin typeface="Calibri"/>
              <a:ea typeface="Calibri"/>
              <a:cs typeface="Calibri"/>
              <a:sym typeface="Calibri"/>
            </a:endParaRPr>
          </a:p>
          <a:p>
            <a:pPr indent="0" lvl="0" marL="0" marR="0" rtl="0" algn="l">
              <a:spcBef>
                <a:spcPts val="0"/>
              </a:spcBef>
              <a:spcAft>
                <a:spcPts val="0"/>
              </a:spcAft>
              <a:buNone/>
            </a:pPr>
            <a:r>
              <a:rPr lang="en-GB">
                <a:solidFill>
                  <a:schemeClr val="dk1"/>
                </a:solidFill>
                <a:latin typeface="Calibri"/>
                <a:ea typeface="Calibri"/>
                <a:cs typeface="Calibri"/>
                <a:sym typeface="Calibri"/>
              </a:rPr>
              <a:t>These lesson ideas were devised as part of the ‘Teaching Empire through Material Culture’ HA course. Do let us know if you try any of them. </a:t>
            </a:r>
            <a:endParaRPr>
              <a:solidFill>
                <a:schemeClr val="dk1"/>
              </a:solidFill>
              <a:latin typeface="Calibri"/>
              <a:ea typeface="Calibri"/>
              <a:cs typeface="Calibri"/>
              <a:sym typeface="Calibri"/>
            </a:endParaRPr>
          </a:p>
        </p:txBody>
      </p:sp>
      <p:pic>
        <p:nvPicPr>
          <p:cNvPr id="101" name="Google Shape;101;p1"/>
          <p:cNvPicPr preferRelativeResize="0"/>
          <p:nvPr/>
        </p:nvPicPr>
        <p:blipFill rotWithShape="1">
          <a:blip r:embed="rId4">
            <a:alphaModFix/>
          </a:blip>
          <a:srcRect b="0" l="0" r="0" t="36305"/>
          <a:stretch/>
        </p:blipFill>
        <p:spPr>
          <a:xfrm>
            <a:off x="707650" y="251625"/>
            <a:ext cx="2324825" cy="2077995"/>
          </a:xfrm>
          <a:prstGeom prst="rect">
            <a:avLst/>
          </a:prstGeom>
          <a:noFill/>
          <a:ln>
            <a:noFill/>
          </a:ln>
        </p:spPr>
      </p:pic>
      <p:pic>
        <p:nvPicPr>
          <p:cNvPr id="102" name="Google Shape;102;p1"/>
          <p:cNvPicPr preferRelativeResize="0"/>
          <p:nvPr/>
        </p:nvPicPr>
        <p:blipFill>
          <a:blip r:embed="rId5">
            <a:alphaModFix/>
          </a:blip>
          <a:stretch>
            <a:fillRect/>
          </a:stretch>
        </p:blipFill>
        <p:spPr>
          <a:xfrm>
            <a:off x="9280402" y="1460436"/>
            <a:ext cx="2386272" cy="17897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2019-01-28T14:02:41Z</dcterms:created>
  <dc:creator>Sasha Smith</dc:creator>
</cp:coreProperties>
</file>