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ht57gRC3bm8bXZif/RZVApBhGF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1"/>
          <p:cNvSpPr/>
          <p:nvPr>
            <p:ph idx="2" type="pic"/>
          </p:nvPr>
        </p:nvSpPr>
        <p:spPr>
          <a:xfrm>
            <a:off x="5183188" y="987425"/>
            <a:ext cx="6172200" cy="4873625"/>
          </a:xfrm>
          <a:prstGeom prst="rect">
            <a:avLst/>
          </a:prstGeom>
          <a:noFill/>
          <a:ln>
            <a:noFill/>
          </a:ln>
        </p:spPr>
      </p:sp>
      <p:sp>
        <p:nvSpPr>
          <p:cNvPr id="68" name="Google Shape;68;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rct.uk/collection/31734/the-koh-i-nucircr-armlet" TargetMode="External"/><Relationship Id="rId4" Type="http://schemas.openxmlformats.org/officeDocument/2006/relationships/hyperlink" Target="https://open.spotify.com/episode/2eAgHQW3OPLPRseeLURNhO" TargetMode="External"/><Relationship Id="rId5" Type="http://schemas.openxmlformats.org/officeDocument/2006/relationships/hyperlink" Target="https://www.hrp.org.uk/tower-of-london/crown-jewels/#gs.5r5t0s" TargetMode="External"/><Relationship Id="rId6" Type="http://schemas.openxmlformats.org/officeDocument/2006/relationships/image" Target="../media/image2.png"/><Relationship Id="rId7"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p:nvPr/>
        </p:nvSpPr>
        <p:spPr>
          <a:xfrm>
            <a:off x="3390314" y="107653"/>
            <a:ext cx="8675076" cy="455055"/>
          </a:xfrm>
          <a:prstGeom prst="rect">
            <a:avLst/>
          </a:prstGeom>
          <a:solidFill>
            <a:srgbClr val="00006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lt1"/>
                </a:solidFill>
                <a:latin typeface="Calibri"/>
                <a:ea typeface="Calibri"/>
                <a:cs typeface="Calibri"/>
                <a:sym typeface="Calibri"/>
              </a:rPr>
              <a:t>Lesson Planning Overview: The Koh-i-nûr diamond</a:t>
            </a:r>
            <a:endParaRPr b="1" i="0" sz="1800" u="none" cap="none" strike="noStrike">
              <a:solidFill>
                <a:schemeClr val="lt1"/>
              </a:solidFill>
              <a:latin typeface="Calibri"/>
              <a:ea typeface="Calibri"/>
              <a:cs typeface="Calibri"/>
              <a:sym typeface="Calibri"/>
            </a:endParaRPr>
          </a:p>
        </p:txBody>
      </p:sp>
      <p:sp>
        <p:nvSpPr>
          <p:cNvPr id="89" name="Google Shape;89;p1"/>
          <p:cNvSpPr txBox="1"/>
          <p:nvPr/>
        </p:nvSpPr>
        <p:spPr>
          <a:xfrm>
            <a:off x="6621" y="2718405"/>
            <a:ext cx="3257100" cy="4217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GB" sz="1600" u="sng" cap="none" strike="noStrike">
                <a:solidFill>
                  <a:schemeClr val="dk1"/>
                </a:solidFill>
                <a:latin typeface="Calibri"/>
                <a:ea typeface="Calibri"/>
                <a:cs typeface="Calibri"/>
                <a:sym typeface="Calibri"/>
              </a:rPr>
              <a:t>Object Summary:</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The ‘Koh-i-nûr/Koh-i-noor’ was translated into English as ‘Mountain of Light’. The diamond has a long history and changed hands several times before it ultimately came into the possession of Ranjit Singh, Maharaja of the Sikh Empire in the Punjab. It was confiscated on behalf of British crown from Maharaja Duleep Singh in 1849 after the British annexed Punjab. A durbar or ceremonial meeting was organised by Dalhousie, Governor-General of India, where the defeated 12 year-old Maharaja was compelled ‘to offer the diamond directly to the queen, as a token of his submission’ (Kinsey).​</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The celebrated diamond, set in an armlet, was delivered to Queen Victoria at Buckingham Palace on 3 July 1850. It was exhibited at the Great Exhibition in 1851 and recut afterwards.</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After Queen Victoria's death the stone was mounted in the crowns of Queen Alexandra, Queen Mary and Queen Elizabeth (consort of George VI).</a:t>
            </a:r>
            <a:endParaRPr/>
          </a:p>
        </p:txBody>
      </p:sp>
      <p:sp>
        <p:nvSpPr>
          <p:cNvPr id="90" name="Google Shape;90;p1"/>
          <p:cNvSpPr txBox="1"/>
          <p:nvPr/>
        </p:nvSpPr>
        <p:spPr>
          <a:xfrm rot="-5400000">
            <a:off x="-984580" y="1146171"/>
            <a:ext cx="2591716" cy="461665"/>
          </a:xfrm>
          <a:prstGeom prst="rect">
            <a:avLst/>
          </a:prstGeom>
          <a:solidFill>
            <a:srgbClr val="000060"/>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GB" sz="2400">
                <a:solidFill>
                  <a:schemeClr val="lt1"/>
                </a:solidFill>
                <a:latin typeface="Calibri"/>
                <a:ea typeface="Calibri"/>
                <a:cs typeface="Calibri"/>
                <a:sym typeface="Calibri"/>
              </a:rPr>
              <a:t>Objects of Empire</a:t>
            </a:r>
            <a:endParaRPr/>
          </a:p>
        </p:txBody>
      </p:sp>
      <p:sp>
        <p:nvSpPr>
          <p:cNvPr id="91" name="Google Shape;91;p1"/>
          <p:cNvSpPr txBox="1"/>
          <p:nvPr/>
        </p:nvSpPr>
        <p:spPr>
          <a:xfrm>
            <a:off x="602130" y="2272752"/>
            <a:ext cx="2296293"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1" lang="en-GB" sz="1000">
                <a:solidFill>
                  <a:schemeClr val="dk1"/>
                </a:solidFill>
                <a:latin typeface="Calibri"/>
                <a:ea typeface="Calibri"/>
                <a:cs typeface="Calibri"/>
                <a:sym typeface="Calibri"/>
              </a:rPr>
              <a:t>Royal Collection Trust / © His Majesty King Charles III 2023</a:t>
            </a:r>
            <a:endParaRPr sz="1050">
              <a:solidFill>
                <a:schemeClr val="dk1"/>
              </a:solidFill>
              <a:latin typeface="Calibri"/>
              <a:ea typeface="Calibri"/>
              <a:cs typeface="Calibri"/>
              <a:sym typeface="Calibri"/>
            </a:endParaRPr>
          </a:p>
        </p:txBody>
      </p:sp>
      <p:cxnSp>
        <p:nvCxnSpPr>
          <p:cNvPr id="92" name="Google Shape;92;p1"/>
          <p:cNvCxnSpPr/>
          <p:nvPr/>
        </p:nvCxnSpPr>
        <p:spPr>
          <a:xfrm>
            <a:off x="3263704" y="719707"/>
            <a:ext cx="0" cy="5978503"/>
          </a:xfrm>
          <a:prstGeom prst="straightConnector1">
            <a:avLst/>
          </a:prstGeom>
          <a:noFill/>
          <a:ln cap="flat" cmpd="sng" w="57150">
            <a:solidFill>
              <a:srgbClr val="000060"/>
            </a:solidFill>
            <a:prstDash val="solid"/>
            <a:miter lim="800000"/>
            <a:headEnd len="sm" w="sm" type="none"/>
            <a:tailEnd len="sm" w="sm" type="none"/>
          </a:ln>
        </p:spPr>
      </p:cxnSp>
      <p:cxnSp>
        <p:nvCxnSpPr>
          <p:cNvPr id="93" name="Google Shape;93;p1"/>
          <p:cNvCxnSpPr/>
          <p:nvPr/>
        </p:nvCxnSpPr>
        <p:spPr>
          <a:xfrm rot="10800000">
            <a:off x="3437957" y="3429000"/>
            <a:ext cx="8477378" cy="0"/>
          </a:xfrm>
          <a:prstGeom prst="straightConnector1">
            <a:avLst/>
          </a:prstGeom>
          <a:noFill/>
          <a:ln cap="flat" cmpd="sng" w="57150">
            <a:solidFill>
              <a:srgbClr val="000060"/>
            </a:solidFill>
            <a:prstDash val="solid"/>
            <a:miter lim="800000"/>
            <a:headEnd len="sm" w="sm" type="none"/>
            <a:tailEnd len="sm" w="sm" type="none"/>
          </a:ln>
        </p:spPr>
      </p:cxnSp>
      <p:sp>
        <p:nvSpPr>
          <p:cNvPr id="94" name="Google Shape;94;p1"/>
          <p:cNvSpPr txBox="1"/>
          <p:nvPr/>
        </p:nvSpPr>
        <p:spPr>
          <a:xfrm>
            <a:off x="9508069" y="6027003"/>
            <a:ext cx="2683931"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GB" sz="1200">
                <a:solidFill>
                  <a:schemeClr val="dk1"/>
                </a:solidFill>
                <a:latin typeface="Calibri"/>
                <a:ea typeface="Calibri"/>
                <a:cs typeface="Calibri"/>
                <a:sym typeface="Calibri"/>
              </a:rPr>
              <a:t>Created by the ‘Teaching Empire through Material Culture’ Historical Association course group, led by</a:t>
            </a:r>
            <a:endParaRPr/>
          </a:p>
          <a:p>
            <a:pPr indent="0" lvl="0" marL="0" marR="0" rtl="0" algn="ctr">
              <a:spcBef>
                <a:spcPts val="0"/>
              </a:spcBef>
              <a:spcAft>
                <a:spcPts val="0"/>
              </a:spcAft>
              <a:buNone/>
            </a:pPr>
            <a:r>
              <a:rPr b="1" i="1" lang="en-GB" sz="1200">
                <a:solidFill>
                  <a:schemeClr val="dk1"/>
                </a:solidFill>
                <a:latin typeface="Calibri"/>
                <a:ea typeface="Calibri"/>
                <a:cs typeface="Calibri"/>
                <a:sym typeface="Calibri"/>
              </a:rPr>
              <a:t> Dr Sarah Longair and Sasha Smith</a:t>
            </a:r>
            <a:endParaRPr/>
          </a:p>
        </p:txBody>
      </p:sp>
      <p:sp>
        <p:nvSpPr>
          <p:cNvPr id="95" name="Google Shape;95;p1"/>
          <p:cNvSpPr txBox="1"/>
          <p:nvPr/>
        </p:nvSpPr>
        <p:spPr>
          <a:xfrm>
            <a:off x="3347341" y="3483788"/>
            <a:ext cx="3037200" cy="2940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Lesson Ideas</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Tracing histories of the object and who owned it various times.</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Images of the object in its various guises and roles, e.g. crown and original form.</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Who does it belong to? Examining who it has possessed it throughout its history.</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Groups researching different aspect of the diamond’s past to reveal different aspects of colonialism and the history of Britain in India.</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Plenary discussion of who it belongs to now and who it should belong to.</a:t>
            </a:r>
            <a:endParaRPr/>
          </a:p>
        </p:txBody>
      </p:sp>
      <p:sp>
        <p:nvSpPr>
          <p:cNvPr id="96" name="Google Shape;96;p1"/>
          <p:cNvSpPr txBox="1"/>
          <p:nvPr/>
        </p:nvSpPr>
        <p:spPr>
          <a:xfrm>
            <a:off x="9080522" y="520059"/>
            <a:ext cx="2985000" cy="708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Period &amp; Place</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The Koh-i-nûr diamond dates to the 1740s and is believed to have come from Persia.</a:t>
            </a:r>
            <a:endParaRPr/>
          </a:p>
        </p:txBody>
      </p:sp>
      <p:sp>
        <p:nvSpPr>
          <p:cNvPr id="97" name="Google Shape;97;p1"/>
          <p:cNvSpPr txBox="1"/>
          <p:nvPr/>
        </p:nvSpPr>
        <p:spPr>
          <a:xfrm>
            <a:off x="3437957" y="538891"/>
            <a:ext cx="2946600" cy="3109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Scholarship</a:t>
            </a:r>
            <a:endParaRPr/>
          </a:p>
          <a:p>
            <a:pPr indent="0" lvl="0" marL="0" marR="0" rtl="0" algn="l">
              <a:spcBef>
                <a:spcPts val="0"/>
              </a:spcBef>
              <a:spcAft>
                <a:spcPts val="0"/>
              </a:spcAft>
              <a:buNone/>
            </a:pPr>
            <a:r>
              <a:rPr lang="en-GB" sz="1200" u="sng">
                <a:solidFill>
                  <a:schemeClr val="hlink"/>
                </a:solidFill>
                <a:latin typeface="Calibri"/>
                <a:ea typeface="Calibri"/>
                <a:cs typeface="Calibri"/>
                <a:sym typeface="Calibri"/>
                <a:hlinkClick r:id="rId3"/>
              </a:rPr>
              <a:t>Royal Collection Trust Website</a:t>
            </a:r>
            <a:r>
              <a:rPr lang="en-GB" sz="1200">
                <a:solidFill>
                  <a:schemeClr val="dk1"/>
                </a:solidFill>
                <a:latin typeface="Calibri"/>
                <a:ea typeface="Calibri"/>
                <a:cs typeface="Calibri"/>
                <a:sym typeface="Calibri"/>
              </a:rPr>
              <a:t>, text adapted from Victoria &amp; Albert: Art &amp; Love, London, 2010.​</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Danielle Kinsey, “Koh-i-Noor: Empire, Diamonds, and the Performance of British Material Culture.” </a:t>
            </a:r>
            <a:r>
              <a:rPr i="1" lang="en-GB" sz="1200">
                <a:solidFill>
                  <a:schemeClr val="dk1"/>
                </a:solidFill>
                <a:latin typeface="Calibri"/>
                <a:ea typeface="Calibri"/>
                <a:cs typeface="Calibri"/>
                <a:sym typeface="Calibri"/>
              </a:rPr>
              <a:t>Journal of British Studies</a:t>
            </a:r>
            <a:r>
              <a:rPr lang="en-GB" sz="1200">
                <a:solidFill>
                  <a:schemeClr val="dk1"/>
                </a:solidFill>
                <a:latin typeface="Calibri"/>
                <a:ea typeface="Calibri"/>
                <a:cs typeface="Calibri"/>
                <a:sym typeface="Calibri"/>
              </a:rPr>
              <a:t> 48, no. 2 (2009): 391–419. ​</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William Dalrymple and Anita Anand, </a:t>
            </a:r>
            <a:r>
              <a:rPr i="1" lang="en-GB" sz="1200">
                <a:solidFill>
                  <a:schemeClr val="dk1"/>
                </a:solidFill>
                <a:latin typeface="Calibri"/>
                <a:ea typeface="Calibri"/>
                <a:cs typeface="Calibri"/>
                <a:sym typeface="Calibri"/>
              </a:rPr>
              <a:t>Koh-i-noor: The Story of the World’s most infamous diamond</a:t>
            </a:r>
            <a:r>
              <a:rPr lang="en-GB" sz="1200">
                <a:solidFill>
                  <a:schemeClr val="dk1"/>
                </a:solidFill>
                <a:latin typeface="Calibri"/>
                <a:ea typeface="Calibri"/>
                <a:cs typeface="Calibri"/>
                <a:sym typeface="Calibri"/>
              </a:rPr>
              <a:t> (Bloomsbury 2017. Also subject of </a:t>
            </a:r>
            <a:r>
              <a:rPr lang="en-GB" sz="1200" u="sng">
                <a:solidFill>
                  <a:schemeClr val="hlink"/>
                </a:solidFill>
                <a:latin typeface="Calibri"/>
                <a:ea typeface="Calibri"/>
                <a:cs typeface="Calibri"/>
                <a:sym typeface="Calibri"/>
                <a:hlinkClick r:id="rId4"/>
              </a:rPr>
              <a:t>this episode</a:t>
            </a:r>
            <a:r>
              <a:rPr lang="en-GB" sz="1200">
                <a:solidFill>
                  <a:schemeClr val="dk1"/>
                </a:solidFill>
                <a:latin typeface="Calibri"/>
                <a:ea typeface="Calibri"/>
                <a:cs typeface="Calibri"/>
                <a:sym typeface="Calibri"/>
              </a:rPr>
              <a:t> on their Empire podcast.</a:t>
            </a:r>
            <a:endParaRPr/>
          </a:p>
          <a:p>
            <a:pPr indent="0" lvl="0" marL="0" marR="0" rtl="0" algn="l">
              <a:spcBef>
                <a:spcPts val="0"/>
              </a:spcBef>
              <a:spcAft>
                <a:spcPts val="0"/>
              </a:spcAft>
              <a:buNone/>
            </a:pPr>
            <a:r>
              <a:rPr lang="en-GB" sz="1200" u="sng">
                <a:solidFill>
                  <a:schemeClr val="dk1"/>
                </a:solidFill>
                <a:latin typeface="Calibri"/>
                <a:ea typeface="Calibri"/>
                <a:cs typeface="Calibri"/>
                <a:sym typeface="Calibri"/>
                <a:hlinkClick r:id="rId5">
                  <a:extLst>
                    <a:ext uri="{A12FA001-AC4F-418D-AE19-62706E023703}">
                      <ahyp:hlinkClr val="tx"/>
                    </a:ext>
                  </a:extLst>
                </a:hlinkClick>
              </a:rPr>
              <a:t>The Crown Jewels Up Close | Tower of London | Historic Royal Palaces (hrp.org.uk)</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id="98" name="Google Shape;98;p1"/>
          <p:cNvSpPr txBox="1"/>
          <p:nvPr/>
        </p:nvSpPr>
        <p:spPr>
          <a:xfrm>
            <a:off x="6468205" y="538891"/>
            <a:ext cx="2648097" cy="273921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Curriculum Themes</a:t>
            </a:r>
            <a:endParaRPr/>
          </a:p>
          <a:p>
            <a:pPr indent="0" lvl="0" marL="0" marR="0" rtl="0" algn="l">
              <a:spcBef>
                <a:spcPts val="0"/>
              </a:spcBef>
              <a:spcAft>
                <a:spcPts val="0"/>
              </a:spcAft>
              <a:buNone/>
            </a:pPr>
            <a:r>
              <a:rPr lang="en-GB" sz="1300">
                <a:solidFill>
                  <a:schemeClr val="dk1"/>
                </a:solidFill>
                <a:latin typeface="Calibri"/>
                <a:ea typeface="Calibri"/>
                <a:cs typeface="Calibri"/>
                <a:sym typeface="Calibri"/>
              </a:rPr>
              <a:t>The Koh-i-nûr diamond helps explore:</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Possession and ownership</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Who do items belong to?</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Commonwealth</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Theft of objects and wealth</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Changing role and presentation of objects for different ‘owners’.</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Object biographies. </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Crown’s role in sustaining Empire.</a:t>
            </a:r>
            <a:endParaRPr/>
          </a:p>
          <a:p>
            <a:pPr indent="-17145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The Great Exhibition and the height of Empire. </a:t>
            </a:r>
            <a:endParaRPr/>
          </a:p>
        </p:txBody>
      </p:sp>
      <p:sp>
        <p:nvSpPr>
          <p:cNvPr id="99" name="Google Shape;99;p1"/>
          <p:cNvSpPr txBox="1"/>
          <p:nvPr/>
        </p:nvSpPr>
        <p:spPr>
          <a:xfrm>
            <a:off x="6558822" y="3477924"/>
            <a:ext cx="3037200" cy="3355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Sequencing &amp; Pairing</a:t>
            </a:r>
            <a:endParaRPr/>
          </a:p>
          <a:p>
            <a:pPr indent="0" lvl="0" marL="0" marR="0" rtl="0" algn="l">
              <a:spcBef>
                <a:spcPts val="0"/>
              </a:spcBef>
              <a:spcAft>
                <a:spcPts val="0"/>
              </a:spcAft>
              <a:buNone/>
            </a:pPr>
            <a:r>
              <a:t/>
            </a:r>
            <a:endParaRPr sz="1300">
              <a:solidFill>
                <a:schemeClr val="dk1"/>
              </a:solidFill>
              <a:latin typeface="Calibri"/>
              <a:ea typeface="Calibri"/>
              <a:cs typeface="Calibri"/>
              <a:sym typeface="Calibri"/>
            </a:endParaRPr>
          </a:p>
          <a:p>
            <a:pPr indent="0" lvl="0" marL="0" marR="0" rtl="0" algn="l">
              <a:spcBef>
                <a:spcPts val="0"/>
              </a:spcBef>
              <a:spcAft>
                <a:spcPts val="0"/>
              </a:spcAft>
              <a:buNone/>
            </a:pPr>
            <a:r>
              <a:rPr lang="en-GB" sz="1300">
                <a:solidFill>
                  <a:schemeClr val="dk1"/>
                </a:solidFill>
                <a:latin typeface="Calibri"/>
                <a:ea typeface="Calibri"/>
                <a:cs typeface="Calibri"/>
                <a:sym typeface="Calibri"/>
              </a:rPr>
              <a:t>Discussion of this object links to earlier teaching on the </a:t>
            </a:r>
            <a:r>
              <a:rPr lang="en-GB" sz="1300">
                <a:solidFill>
                  <a:schemeClr val="dk1"/>
                </a:solidFill>
                <a:latin typeface="Calibri"/>
                <a:ea typeface="Calibri"/>
                <a:cs typeface="Calibri"/>
                <a:sym typeface="Calibri"/>
              </a:rPr>
              <a:t>Mughal Empire and pre-colonial India, providing a thread of Indian history to link prior learning.</a:t>
            </a:r>
            <a:endParaRPr/>
          </a:p>
          <a:p>
            <a:pPr indent="0" lvl="0" marL="0" marR="0" rtl="0" algn="l">
              <a:spcBef>
                <a:spcPts val="0"/>
              </a:spcBef>
              <a:spcAft>
                <a:spcPts val="0"/>
              </a:spcAft>
              <a:buNone/>
            </a:pPr>
            <a:r>
              <a:rPr lang="en-GB" sz="1300">
                <a:solidFill>
                  <a:schemeClr val="dk1"/>
                </a:solidFill>
                <a:latin typeface="Calibri"/>
                <a:ea typeface="Calibri"/>
                <a:cs typeface="Calibri"/>
                <a:sym typeface="Calibri"/>
              </a:rPr>
              <a:t>It could be u</a:t>
            </a:r>
            <a:r>
              <a:rPr lang="en-GB" sz="1300">
                <a:solidFill>
                  <a:schemeClr val="dk1"/>
                </a:solidFill>
                <a:latin typeface="Calibri"/>
                <a:ea typeface="Calibri"/>
                <a:cs typeface="Calibri"/>
                <a:sym typeface="Calibri"/>
              </a:rPr>
              <a:t>seful for linking to diverse histories of Empire and Commonwealth. </a:t>
            </a:r>
            <a:r>
              <a:rPr lang="en-GB" sz="1300">
                <a:solidFill>
                  <a:schemeClr val="dk1"/>
                </a:solidFill>
                <a:latin typeface="Calibri"/>
                <a:ea typeface="Calibri"/>
                <a:cs typeface="Calibri"/>
                <a:sym typeface="Calibri"/>
              </a:rPr>
              <a:t>Examining</a:t>
            </a:r>
            <a:r>
              <a:rPr lang="en-GB" sz="1300">
                <a:solidFill>
                  <a:schemeClr val="dk1"/>
                </a:solidFill>
                <a:latin typeface="Calibri"/>
                <a:ea typeface="Calibri"/>
                <a:cs typeface="Calibri"/>
                <a:sym typeface="Calibri"/>
              </a:rPr>
              <a:t> the different crown jewels, and the story of the Coronation and Crown </a:t>
            </a:r>
            <a:r>
              <a:rPr lang="en-GB" sz="1300">
                <a:solidFill>
                  <a:schemeClr val="dk1"/>
                </a:solidFill>
                <a:latin typeface="Calibri"/>
                <a:ea typeface="Calibri"/>
                <a:cs typeface="Calibri"/>
                <a:sym typeface="Calibri"/>
              </a:rPr>
              <a:t>possessions</a:t>
            </a:r>
            <a:r>
              <a:rPr lang="en-GB" sz="1300">
                <a:solidFill>
                  <a:schemeClr val="dk1"/>
                </a:solidFill>
                <a:latin typeface="Calibri"/>
                <a:ea typeface="Calibri"/>
                <a:cs typeface="Calibri"/>
                <a:sym typeface="Calibri"/>
              </a:rPr>
              <a:t> could offer a great way to talk about how empire and possession of territories and precious objects was incorporated into the royal self-image. </a:t>
            </a:r>
            <a:endParaRPr/>
          </a:p>
          <a:p>
            <a:pPr indent="0" lvl="0" marL="0" marR="0" rtl="0" algn="l">
              <a:spcBef>
                <a:spcPts val="0"/>
              </a:spcBef>
              <a:spcAft>
                <a:spcPts val="0"/>
              </a:spcAft>
              <a:buNone/>
            </a:pPr>
            <a:r>
              <a:t/>
            </a:r>
            <a:endParaRPr/>
          </a:p>
          <a:p>
            <a:pPr indent="0" lvl="0" marL="0" marR="0" rtl="0" algn="l">
              <a:spcBef>
                <a:spcPts val="0"/>
              </a:spcBef>
              <a:spcAft>
                <a:spcPts val="0"/>
              </a:spcAft>
              <a:buNone/>
            </a:pPr>
            <a:r>
              <a:t/>
            </a:r>
            <a:endParaRPr sz="1300">
              <a:solidFill>
                <a:schemeClr val="dk1"/>
              </a:solidFill>
              <a:latin typeface="Calibri"/>
              <a:ea typeface="Calibri"/>
              <a:cs typeface="Calibri"/>
              <a:sym typeface="Calibri"/>
            </a:endParaRPr>
          </a:p>
        </p:txBody>
      </p:sp>
      <p:sp>
        <p:nvSpPr>
          <p:cNvPr id="100" name="Google Shape;100;p1"/>
          <p:cNvSpPr txBox="1"/>
          <p:nvPr/>
        </p:nvSpPr>
        <p:spPr>
          <a:xfrm>
            <a:off x="9740575" y="3596199"/>
            <a:ext cx="2324700" cy="22626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500" u="sng">
                <a:solidFill>
                  <a:schemeClr val="dk1"/>
                </a:solidFill>
                <a:latin typeface="Calibri"/>
                <a:ea typeface="Calibri"/>
                <a:cs typeface="Calibri"/>
                <a:sym typeface="Calibri"/>
              </a:rPr>
              <a:t>Notes on teaching</a:t>
            </a:r>
            <a:endParaRPr b="1" sz="1500" u="sng">
              <a:solidFill>
                <a:schemeClr val="dk1"/>
              </a:solidFill>
              <a:latin typeface="Calibri"/>
              <a:ea typeface="Calibri"/>
              <a:cs typeface="Calibri"/>
              <a:sym typeface="Calibri"/>
            </a:endParaRPr>
          </a:p>
          <a:p>
            <a:pPr indent="0" lvl="0" marL="0" marR="0" rtl="0" algn="l">
              <a:spcBef>
                <a:spcPts val="0"/>
              </a:spcBef>
              <a:spcAft>
                <a:spcPts val="0"/>
              </a:spcAft>
              <a:buNone/>
            </a:pPr>
            <a:r>
              <a:t/>
            </a:r>
            <a:endParaRPr b="1">
              <a:solidFill>
                <a:schemeClr val="dk1"/>
              </a:solidFill>
              <a:latin typeface="Calibri"/>
              <a:ea typeface="Calibri"/>
              <a:cs typeface="Calibri"/>
              <a:sym typeface="Calibri"/>
            </a:endParaRPr>
          </a:p>
          <a:p>
            <a:pPr indent="0" lvl="0" marL="0" marR="0" rtl="0" algn="l">
              <a:spcBef>
                <a:spcPts val="0"/>
              </a:spcBef>
              <a:spcAft>
                <a:spcPts val="0"/>
              </a:spcAft>
              <a:buNone/>
            </a:pPr>
            <a:r>
              <a:rPr lang="en-GB">
                <a:solidFill>
                  <a:schemeClr val="dk1"/>
                </a:solidFill>
                <a:latin typeface="Calibri"/>
                <a:ea typeface="Calibri"/>
                <a:cs typeface="Calibri"/>
                <a:sym typeface="Calibri"/>
              </a:rPr>
              <a:t>These ideas were collated by the group on our ‘Teaching Empire through Material Culture’ HA course. Do let us know if you teaching with this object in the </a:t>
            </a:r>
            <a:r>
              <a:rPr lang="en-GB">
                <a:solidFill>
                  <a:schemeClr val="dk1"/>
                </a:solidFill>
                <a:latin typeface="Calibri"/>
                <a:ea typeface="Calibri"/>
                <a:cs typeface="Calibri"/>
                <a:sym typeface="Calibri"/>
              </a:rPr>
              <a:t>classroom</a:t>
            </a:r>
            <a:r>
              <a:rPr lang="en-GB">
                <a:solidFill>
                  <a:schemeClr val="dk1"/>
                </a:solidFill>
                <a:latin typeface="Calibri"/>
                <a:ea typeface="Calibri"/>
                <a:cs typeface="Calibri"/>
                <a:sym typeface="Calibri"/>
              </a:rPr>
              <a:t>!</a:t>
            </a:r>
            <a:endParaRPr b="1">
              <a:solidFill>
                <a:schemeClr val="dk1"/>
              </a:solidFill>
              <a:latin typeface="Calibri"/>
              <a:ea typeface="Calibri"/>
              <a:cs typeface="Calibri"/>
              <a:sym typeface="Calibri"/>
            </a:endParaRPr>
          </a:p>
          <a:p>
            <a:pPr indent="0" lvl="0" marL="0" marR="0" rtl="0" algn="l">
              <a:spcBef>
                <a:spcPts val="0"/>
              </a:spcBef>
              <a:spcAft>
                <a:spcPts val="0"/>
              </a:spcAft>
              <a:buNone/>
            </a:pPr>
            <a:r>
              <a:t/>
            </a:r>
            <a:endParaRPr b="1">
              <a:solidFill>
                <a:schemeClr val="dk1"/>
              </a:solidFill>
              <a:latin typeface="Calibri"/>
              <a:ea typeface="Calibri"/>
              <a:cs typeface="Calibri"/>
              <a:sym typeface="Calibri"/>
            </a:endParaRPr>
          </a:p>
          <a:p>
            <a:pPr indent="0" lvl="0" marL="0" marR="0" rtl="0" algn="l">
              <a:spcBef>
                <a:spcPts val="0"/>
              </a:spcBef>
              <a:spcAft>
                <a:spcPts val="0"/>
              </a:spcAft>
              <a:buNone/>
            </a:pPr>
            <a:r>
              <a:t/>
            </a:r>
            <a:endParaRPr b="1">
              <a:solidFill>
                <a:schemeClr val="dk1"/>
              </a:solidFill>
              <a:latin typeface="Calibri"/>
              <a:ea typeface="Calibri"/>
              <a:cs typeface="Calibri"/>
              <a:sym typeface="Calibri"/>
            </a:endParaRPr>
          </a:p>
        </p:txBody>
      </p:sp>
      <p:pic>
        <p:nvPicPr>
          <p:cNvPr id="101" name="Google Shape;101;p1"/>
          <p:cNvPicPr preferRelativeResize="0"/>
          <p:nvPr/>
        </p:nvPicPr>
        <p:blipFill rotWithShape="1">
          <a:blip r:embed="rId6">
            <a:alphaModFix/>
          </a:blip>
          <a:srcRect b="12490" l="10307" r="5723" t="6406"/>
          <a:stretch/>
        </p:blipFill>
        <p:spPr>
          <a:xfrm>
            <a:off x="742005" y="81145"/>
            <a:ext cx="2182059" cy="2125305"/>
          </a:xfrm>
          <a:prstGeom prst="rect">
            <a:avLst/>
          </a:prstGeom>
          <a:noFill/>
          <a:ln>
            <a:noFill/>
          </a:ln>
        </p:spPr>
      </p:pic>
      <p:pic>
        <p:nvPicPr>
          <p:cNvPr id="102" name="Google Shape;102;p1"/>
          <p:cNvPicPr preferRelativeResize="0"/>
          <p:nvPr/>
        </p:nvPicPr>
        <p:blipFill rotWithShape="1">
          <a:blip r:embed="rId7">
            <a:alphaModFix/>
          </a:blip>
          <a:srcRect b="0" l="0" r="0" t="16768"/>
          <a:stretch/>
        </p:blipFill>
        <p:spPr>
          <a:xfrm>
            <a:off x="9141945" y="1579801"/>
            <a:ext cx="2923445" cy="178941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2019-01-28T14:02:41Z</dcterms:created>
  <dc:creator>Sasha Smith</dc:creator>
</cp:coreProperties>
</file>