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gvzX1QytakyPlb+9sxYSvsndWZ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5183188" y="987425"/>
            <a:ext cx="6172200" cy="4873625"/>
          </a:xfrm>
          <a:prstGeom prst="rect">
            <a:avLst/>
          </a:prstGeom>
          <a:noFill/>
          <a:ln>
            <a:noFill/>
          </a:ln>
        </p:spPr>
      </p:sp>
      <p:sp>
        <p:nvSpPr>
          <p:cNvPr id="68" name="Google Shape;68;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britishmuseum.org/collection/object/E_Af1992-05-1" TargetMode="External"/><Relationship Id="rId4" Type="http://schemas.openxmlformats.org/officeDocument/2006/relationships/hyperlink" Target="https://www.britishmuseum.org/collection/object/E_Af1992-05-1" TargetMode="External"/><Relationship Id="rId5" Type="http://schemas.openxmlformats.org/officeDocument/2006/relationships/hyperlink" Target="https://www.artic.edu/artworks/183077/chair-kiti-cha-enzi" TargetMode="External"/><Relationship Id="rId6" Type="http://schemas.openxmlformats.org/officeDocument/2006/relationships/image" Target="../media/image2.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3390314" y="107653"/>
            <a:ext cx="8675076" cy="455055"/>
          </a:xfrm>
          <a:prstGeom prst="rect">
            <a:avLst/>
          </a:prstGeom>
          <a:solidFill>
            <a:srgbClr val="000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Lesson Planning Overview: Kiti Cha Enzi </a:t>
            </a:r>
            <a:endParaRPr b="1" i="0" sz="1800" u="none" cap="none" strike="noStrike">
              <a:solidFill>
                <a:schemeClr val="lt1"/>
              </a:solidFill>
              <a:latin typeface="Calibri"/>
              <a:ea typeface="Calibri"/>
              <a:cs typeface="Calibri"/>
              <a:sym typeface="Calibri"/>
            </a:endParaRPr>
          </a:p>
        </p:txBody>
      </p:sp>
      <p:sp>
        <p:nvSpPr>
          <p:cNvPr id="89" name="Google Shape;89;p1"/>
          <p:cNvSpPr txBox="1"/>
          <p:nvPr/>
        </p:nvSpPr>
        <p:spPr>
          <a:xfrm>
            <a:off x="80450" y="2924150"/>
            <a:ext cx="3183300" cy="384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600" u="sng" cap="none" strike="noStrike">
                <a:solidFill>
                  <a:schemeClr val="dk1"/>
                </a:solidFill>
                <a:latin typeface="Calibri"/>
                <a:ea typeface="Calibri"/>
                <a:cs typeface="Calibri"/>
                <a:sym typeface="Calibri"/>
              </a:rPr>
              <a:t>Object Summary:</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kiti cha enzi, (singular:. viti vya enzi) meaning ‘chairs of power’ is a form of throne used by Swahili rulers in the eighteenth and nineteenth centuries. Their distinctive style is characterized by the ebony frame, twine webbing panels, intricate ivory inlay and footrest. While there are many standard viti vya enzi in museums, this example is distinctive in being significantly larger and even more elaborately decorated, but with some damage. The domination of the East African coast by Oman in the eighteenth century led to the decline of the use of thrones in the nineteenth century, as they were seen as a threat to Omani rule. Production continued for European markets </a:t>
            </a:r>
            <a:r>
              <a:rPr lang="en-GB" sz="1200">
                <a:solidFill>
                  <a:schemeClr val="dk1"/>
                </a:solidFill>
                <a:latin typeface="Calibri"/>
                <a:ea typeface="Calibri"/>
                <a:cs typeface="Calibri"/>
                <a:sym typeface="Calibri"/>
              </a:rPr>
              <a:t>during</a:t>
            </a:r>
            <a:r>
              <a:rPr lang="en-GB" sz="1200">
                <a:solidFill>
                  <a:schemeClr val="dk1"/>
                </a:solidFill>
                <a:latin typeface="Calibri"/>
                <a:ea typeface="Calibri"/>
                <a:cs typeface="Calibri"/>
                <a:sym typeface="Calibri"/>
              </a:rPr>
              <a:t> the Scramble for Africa. This chair was seized from the Sultan of Witu’s palace in 1890 when that region was forcibly brought until British control.</a:t>
            </a:r>
            <a:endParaRPr sz="1200">
              <a:solidFill>
                <a:schemeClr val="dk1"/>
              </a:solidFill>
              <a:latin typeface="Calibri"/>
              <a:ea typeface="Calibri"/>
              <a:cs typeface="Calibri"/>
              <a:sym typeface="Calibri"/>
            </a:endParaRPr>
          </a:p>
        </p:txBody>
      </p:sp>
      <p:sp>
        <p:nvSpPr>
          <p:cNvPr id="90" name="Google Shape;90;p1"/>
          <p:cNvSpPr txBox="1"/>
          <p:nvPr/>
        </p:nvSpPr>
        <p:spPr>
          <a:xfrm rot="-5400000">
            <a:off x="-1110228" y="1271820"/>
            <a:ext cx="2843016" cy="461665"/>
          </a:xfrm>
          <a:prstGeom prst="rect">
            <a:avLst/>
          </a:prstGeom>
          <a:solidFill>
            <a:srgbClr val="000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Calibri"/>
                <a:ea typeface="Calibri"/>
                <a:cs typeface="Calibri"/>
                <a:sym typeface="Calibri"/>
              </a:rPr>
              <a:t>Objects of Empire</a:t>
            </a:r>
            <a:endParaRPr/>
          </a:p>
        </p:txBody>
      </p:sp>
      <p:sp>
        <p:nvSpPr>
          <p:cNvPr id="91" name="Google Shape;91;p1"/>
          <p:cNvSpPr txBox="1"/>
          <p:nvPr/>
        </p:nvSpPr>
        <p:spPr>
          <a:xfrm>
            <a:off x="669853" y="2464501"/>
            <a:ext cx="23703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000">
                <a:solidFill>
                  <a:schemeClr val="dk1"/>
                </a:solidFill>
                <a:latin typeface="Calibri"/>
                <a:ea typeface="Calibri"/>
                <a:cs typeface="Calibri"/>
                <a:sym typeface="Calibri"/>
              </a:rPr>
              <a:t>Swahili kiti cha enzi (chair of power</a:t>
            </a:r>
            <a:r>
              <a:rPr i="1" lang="en-GB" sz="1000">
                <a:solidFill>
                  <a:schemeClr val="dk1"/>
                </a:solidFill>
                <a:latin typeface="Calibri"/>
                <a:ea typeface="Calibri"/>
                <a:cs typeface="Calibri"/>
                <a:sym typeface="Calibri"/>
              </a:rPr>
              <a:t>, Af1992,05.1 © The Trustees of the British Museum</a:t>
            </a:r>
            <a:endParaRPr/>
          </a:p>
        </p:txBody>
      </p:sp>
      <p:cxnSp>
        <p:nvCxnSpPr>
          <p:cNvPr id="92" name="Google Shape;92;p1"/>
          <p:cNvCxnSpPr/>
          <p:nvPr/>
        </p:nvCxnSpPr>
        <p:spPr>
          <a:xfrm>
            <a:off x="3263704" y="719707"/>
            <a:ext cx="0" cy="5978503"/>
          </a:xfrm>
          <a:prstGeom prst="straightConnector1">
            <a:avLst/>
          </a:prstGeom>
          <a:noFill/>
          <a:ln cap="flat" cmpd="sng" w="57150">
            <a:solidFill>
              <a:srgbClr val="000060"/>
            </a:solidFill>
            <a:prstDash val="solid"/>
            <a:miter lim="800000"/>
            <a:headEnd len="sm" w="sm" type="none"/>
            <a:tailEnd len="sm" w="sm" type="none"/>
          </a:ln>
        </p:spPr>
      </p:cxnSp>
      <p:cxnSp>
        <p:nvCxnSpPr>
          <p:cNvPr id="93" name="Google Shape;93;p1"/>
          <p:cNvCxnSpPr/>
          <p:nvPr/>
        </p:nvCxnSpPr>
        <p:spPr>
          <a:xfrm rot="10800000">
            <a:off x="3437957" y="3429000"/>
            <a:ext cx="8477378" cy="0"/>
          </a:xfrm>
          <a:prstGeom prst="straightConnector1">
            <a:avLst/>
          </a:prstGeom>
          <a:noFill/>
          <a:ln cap="flat" cmpd="sng" w="57150">
            <a:solidFill>
              <a:srgbClr val="000060"/>
            </a:solidFill>
            <a:prstDash val="solid"/>
            <a:miter lim="800000"/>
            <a:headEnd len="sm" w="sm" type="none"/>
            <a:tailEnd len="sm" w="sm" type="none"/>
          </a:ln>
        </p:spPr>
      </p:cxnSp>
      <p:sp>
        <p:nvSpPr>
          <p:cNvPr id="94" name="Google Shape;94;p1"/>
          <p:cNvSpPr txBox="1"/>
          <p:nvPr/>
        </p:nvSpPr>
        <p:spPr>
          <a:xfrm>
            <a:off x="9470039" y="6202035"/>
            <a:ext cx="278981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chemeClr val="dk1"/>
                </a:solidFill>
                <a:latin typeface="Calibri"/>
                <a:ea typeface="Calibri"/>
                <a:cs typeface="Calibri"/>
                <a:sym typeface="Calibri"/>
              </a:rPr>
              <a:t>By Sasha Smith (@SashaL_Smith)  </a:t>
            </a:r>
            <a:endParaRPr/>
          </a:p>
          <a:p>
            <a:pPr indent="0" lvl="0" marL="0" marR="0" rtl="0" algn="ctr">
              <a:spcBef>
                <a:spcPts val="0"/>
              </a:spcBef>
              <a:spcAft>
                <a:spcPts val="0"/>
              </a:spcAft>
              <a:buNone/>
            </a:pPr>
            <a:r>
              <a:rPr b="1" i="1" lang="en-GB" sz="1200">
                <a:solidFill>
                  <a:schemeClr val="dk1"/>
                </a:solidFill>
                <a:latin typeface="Calibri"/>
                <a:ea typeface="Calibri"/>
                <a:cs typeface="Calibri"/>
                <a:sym typeface="Calibri"/>
              </a:rPr>
              <a:t>For the Objects of Empire Project, </a:t>
            </a:r>
            <a:endParaRPr/>
          </a:p>
          <a:p>
            <a:pPr indent="0" lvl="0" marL="0" marR="0" rtl="0" algn="ctr">
              <a:spcBef>
                <a:spcPts val="0"/>
              </a:spcBef>
              <a:spcAft>
                <a:spcPts val="0"/>
              </a:spcAft>
              <a:buNone/>
            </a:pPr>
            <a:r>
              <a:rPr b="1" i="1" lang="en-GB" sz="1200">
                <a:solidFill>
                  <a:schemeClr val="dk1"/>
                </a:solidFill>
                <a:latin typeface="Calibri"/>
                <a:ea typeface="Calibri"/>
                <a:cs typeface="Calibri"/>
                <a:sym typeface="Calibri"/>
              </a:rPr>
              <a:t>supported by The University of Lincoln</a:t>
            </a:r>
            <a:endParaRPr/>
          </a:p>
        </p:txBody>
      </p:sp>
      <p:sp>
        <p:nvSpPr>
          <p:cNvPr id="95" name="Google Shape;95;p1"/>
          <p:cNvSpPr txBox="1"/>
          <p:nvPr/>
        </p:nvSpPr>
        <p:spPr>
          <a:xfrm>
            <a:off x="3415200" y="3478740"/>
            <a:ext cx="3560700" cy="366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Lesson Overview</a:t>
            </a:r>
            <a:endParaRPr/>
          </a:p>
          <a:p>
            <a:pPr indent="-228600" lvl="0" marL="228600"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Getting started with the image of the chair. Developing with object investigation prompts. Discussing what thrones mean and symbolise.</a:t>
            </a:r>
            <a:endParaRPr/>
          </a:p>
          <a:p>
            <a:pPr indent="-228600" lvl="0" marL="228600"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Potted history of East Africa alongside considering who holds power at the time, and what the chair means. E.g. when the Omani Busaidi family try to minimise use of the chair, it’s because it is a symbol of East </a:t>
            </a:r>
            <a:r>
              <a:rPr lang="en-GB" sz="1200">
                <a:solidFill>
                  <a:schemeClr val="dk1"/>
                </a:solidFill>
                <a:latin typeface="Calibri"/>
                <a:ea typeface="Calibri"/>
                <a:cs typeface="Calibri"/>
                <a:sym typeface="Calibri"/>
              </a:rPr>
              <a:t>African</a:t>
            </a:r>
            <a:r>
              <a:rPr lang="en-GB" sz="1200">
                <a:solidFill>
                  <a:schemeClr val="dk1"/>
                </a:solidFill>
                <a:latin typeface="Calibri"/>
                <a:ea typeface="Calibri"/>
                <a:cs typeface="Calibri"/>
                <a:sym typeface="Calibri"/>
              </a:rPr>
              <a:t> power they’re trying to </a:t>
            </a:r>
            <a:r>
              <a:rPr lang="en-GB" sz="1200">
                <a:solidFill>
                  <a:schemeClr val="dk1"/>
                </a:solidFill>
                <a:latin typeface="Calibri"/>
                <a:ea typeface="Calibri"/>
                <a:cs typeface="Calibri"/>
                <a:sym typeface="Calibri"/>
              </a:rPr>
              <a:t>diminish</a:t>
            </a:r>
            <a:r>
              <a:rPr lang="en-GB" sz="1200">
                <a:solidFill>
                  <a:schemeClr val="dk1"/>
                </a:solidFill>
                <a:latin typeface="Calibri"/>
                <a:ea typeface="Calibri"/>
                <a:cs typeface="Calibri"/>
                <a:sym typeface="Calibri"/>
              </a:rPr>
              <a:t>.</a:t>
            </a:r>
            <a:endParaRPr/>
          </a:p>
          <a:p>
            <a:pPr indent="-228600" lvl="0" marL="228600"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The story of the Sultan of Witu’s chair, narrative.</a:t>
            </a:r>
            <a:endParaRPr/>
          </a:p>
          <a:p>
            <a:pPr indent="-228600" lvl="0" marL="228600"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What can the story of the Sultan of Witu’s kiti cha enzi teach us about… East Africa? The British Empire? </a:t>
            </a:r>
            <a:r>
              <a:rPr lang="en-GB" sz="1200">
                <a:solidFill>
                  <a:schemeClr val="dk1"/>
                </a:solidFill>
                <a:latin typeface="Calibri"/>
                <a:ea typeface="Calibri"/>
                <a:cs typeface="Calibri"/>
                <a:sym typeface="Calibri"/>
              </a:rPr>
              <a:t>Colonisation</a:t>
            </a:r>
            <a:r>
              <a:rPr lang="en-GB" sz="1200">
                <a:solidFill>
                  <a:schemeClr val="dk1"/>
                </a:solidFill>
                <a:latin typeface="Calibri"/>
                <a:ea typeface="Calibri"/>
                <a:cs typeface="Calibri"/>
                <a:sym typeface="Calibri"/>
              </a:rPr>
              <a:t> of Africa/the scramble for Africa?</a:t>
            </a:r>
            <a:endParaRPr/>
          </a:p>
          <a:p>
            <a:pPr indent="-228600" lvl="0" marL="228600"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How can museums reflect the importance of these items? How should it be exhibited in the British Museum?</a:t>
            </a:r>
            <a:endParaRPr/>
          </a:p>
          <a:p>
            <a:pPr indent="-152400" lvl="0" marL="22860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96" name="Google Shape;96;p1"/>
          <p:cNvSpPr txBox="1"/>
          <p:nvPr/>
        </p:nvSpPr>
        <p:spPr>
          <a:xfrm>
            <a:off x="9080522" y="520059"/>
            <a:ext cx="2984868"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Period &amp; Place</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Kitzi Cha Enzi originate from coastal East Africa and were used by the Swahili rulers of the 18</a:t>
            </a:r>
            <a:r>
              <a:rPr baseline="30000" lang="en-GB" sz="1200">
                <a:solidFill>
                  <a:schemeClr val="dk1"/>
                </a:solidFill>
                <a:latin typeface="Calibri"/>
                <a:ea typeface="Calibri"/>
                <a:cs typeface="Calibri"/>
                <a:sym typeface="Calibri"/>
              </a:rPr>
              <a:t>th</a:t>
            </a:r>
            <a:r>
              <a:rPr lang="en-GB" sz="1200">
                <a:solidFill>
                  <a:schemeClr val="dk1"/>
                </a:solidFill>
                <a:latin typeface="Calibri"/>
                <a:ea typeface="Calibri"/>
                <a:cs typeface="Calibri"/>
                <a:sym typeface="Calibri"/>
              </a:rPr>
              <a:t> and 19</a:t>
            </a:r>
            <a:r>
              <a:rPr baseline="30000" lang="en-GB" sz="1200">
                <a:solidFill>
                  <a:schemeClr val="dk1"/>
                </a:solidFill>
                <a:latin typeface="Calibri"/>
                <a:ea typeface="Calibri"/>
                <a:cs typeface="Calibri"/>
                <a:sym typeface="Calibri"/>
              </a:rPr>
              <a:t>th</a:t>
            </a:r>
            <a:r>
              <a:rPr lang="en-GB" sz="1200">
                <a:solidFill>
                  <a:schemeClr val="dk1"/>
                </a:solidFill>
                <a:latin typeface="Calibri"/>
                <a:ea typeface="Calibri"/>
                <a:cs typeface="Calibri"/>
                <a:sym typeface="Calibri"/>
              </a:rPr>
              <a:t> century. </a:t>
            </a:r>
            <a:endParaRPr/>
          </a:p>
        </p:txBody>
      </p:sp>
      <p:sp>
        <p:nvSpPr>
          <p:cNvPr id="97" name="Google Shape;97;p1"/>
          <p:cNvSpPr txBox="1"/>
          <p:nvPr/>
        </p:nvSpPr>
        <p:spPr>
          <a:xfrm>
            <a:off x="3437957" y="538891"/>
            <a:ext cx="2946600" cy="272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Scholarship</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a:t>
            </a:r>
            <a:r>
              <a:rPr lang="en-GB" sz="1200">
                <a:solidFill>
                  <a:schemeClr val="dk1"/>
                </a:solidFill>
                <a:latin typeface="Calibri"/>
                <a:ea typeface="Calibri"/>
                <a:cs typeface="Calibri"/>
                <a:sym typeface="Calibri"/>
              </a:rPr>
              <a:t>his lesson is planned using Dr Sarah Longair’s  chapter ‘</a:t>
            </a:r>
            <a:r>
              <a:rPr lang="en-GB" sz="1100">
                <a:solidFill>
                  <a:schemeClr val="dk1"/>
                </a:solidFill>
                <a:latin typeface="Calibri"/>
                <a:ea typeface="Calibri"/>
                <a:cs typeface="Calibri"/>
                <a:sym typeface="Calibri"/>
              </a:rPr>
              <a:t>Seats and Sites of Authority: British Colonial Collecting on the East African Coast’ in M. Kerr and M.Ingleby </a:t>
            </a:r>
            <a:r>
              <a:rPr lang="en-GB" sz="1200">
                <a:solidFill>
                  <a:schemeClr val="dk1"/>
                </a:solidFill>
                <a:latin typeface="Calibri"/>
                <a:ea typeface="Calibri"/>
                <a:cs typeface="Calibri"/>
                <a:sym typeface="Calibri"/>
              </a:rPr>
              <a:t> </a:t>
            </a:r>
            <a:r>
              <a:rPr i="1" lang="en-GB" sz="1200">
                <a:solidFill>
                  <a:schemeClr val="dk1"/>
                </a:solidFill>
                <a:latin typeface="Calibri"/>
                <a:ea typeface="Calibri"/>
                <a:cs typeface="Calibri"/>
                <a:sym typeface="Calibri"/>
              </a:rPr>
              <a:t>Coastal Cultures of the Long Nineteenth Century</a:t>
            </a:r>
            <a:r>
              <a:rPr lang="en-GB" sz="12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Useful links:</a:t>
            </a:r>
            <a:endParaRPr>
              <a:latin typeface="Calibri"/>
              <a:ea typeface="Calibri"/>
              <a:cs typeface="Calibri"/>
              <a:sym typeface="Calibri"/>
            </a:endParaRPr>
          </a:p>
          <a:p>
            <a:pPr indent="0" lvl="0" marL="0" marR="0" rtl="0" algn="l">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val="tx"/>
                    </a:ext>
                  </a:extLst>
                </a:hlinkClick>
              </a:rPr>
              <a:t>British Museum object details: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https://www.britishmuseum.org/collection/object/E_Af1992-05-1</a:t>
            </a:r>
            <a:r>
              <a:rPr lang="en-GB" sz="1200">
                <a:solidFill>
                  <a:schemeClr val="dk1"/>
                </a:solidFill>
                <a:latin typeface="Calibri"/>
                <a:ea typeface="Calibri"/>
                <a:cs typeface="Calibri"/>
                <a:sym typeface="Calibri"/>
              </a:rPr>
              <a:t> </a:t>
            </a:r>
            <a:endParaRPr>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Alternative example - </a:t>
            </a:r>
            <a:r>
              <a:rPr lang="en-GB" sz="1200" u="sng">
                <a:solidFill>
                  <a:schemeClr val="dk1"/>
                </a:solidFill>
                <a:latin typeface="Calibri"/>
                <a:ea typeface="Calibri"/>
                <a:cs typeface="Calibri"/>
                <a:sym typeface="Calibri"/>
                <a:hlinkClick r:id="rId5">
                  <a:extLst>
                    <a:ext uri="{A12FA001-AC4F-418D-AE19-62706E023703}">
                      <ahyp:hlinkClr val="tx"/>
                    </a:ext>
                  </a:extLst>
                </a:hlinkClick>
              </a:rPr>
              <a:t>https://www.artic.edu/artworks/183077/chair-kiti-cha-enzi</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8" name="Google Shape;98;p1"/>
          <p:cNvSpPr txBox="1"/>
          <p:nvPr/>
        </p:nvSpPr>
        <p:spPr>
          <a:xfrm>
            <a:off x="6558822" y="538891"/>
            <a:ext cx="2557480" cy="29238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Curriculum Themes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Kiti Cha Enzi helps explore:</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East African kingdoms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Omani rule and sultanates.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Impacts of Omani rule on customs and practices in Zanzibar.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European trade and tourism.</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Scramble for Africa.</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Resistance to Omani, German and British rule by Swahili people.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Changing meaning of objects.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Imperial tourism and the creation of trade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Colonial rule of East Africa.</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Power</a:t>
            </a:r>
            <a:endParaRPr/>
          </a:p>
        </p:txBody>
      </p:sp>
      <p:sp>
        <p:nvSpPr>
          <p:cNvPr id="99" name="Google Shape;99;p1"/>
          <p:cNvSpPr txBox="1"/>
          <p:nvPr/>
        </p:nvSpPr>
        <p:spPr>
          <a:xfrm>
            <a:off x="6950750" y="3478740"/>
            <a:ext cx="2789815"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Sequencing &amp; Pairing</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primary focus of this lesson is the changing powers in coastal East Africa and the way imperialism led to countries changing hands. This lesson is therefore paired with lessons on power and symbols of power. It can be sequenced with symbols of power such as royal thrones and crown jewels,. It can also sit alongside an enquiry into the Scramble for Africa. We will link back to this lesson when examining the pre-WW1 tension over colonisation in Africa. It would also work well for a depth study of the British Empire in Africa. The lesson can also pick up on themes of resistance and colonised voices through the enduring symbolism of the chair. </a:t>
            </a:r>
            <a:endParaRPr/>
          </a:p>
        </p:txBody>
      </p:sp>
      <p:sp>
        <p:nvSpPr>
          <p:cNvPr id="100" name="Google Shape;100;p1"/>
          <p:cNvSpPr txBox="1"/>
          <p:nvPr/>
        </p:nvSpPr>
        <p:spPr>
          <a:xfrm>
            <a:off x="9662475" y="3596191"/>
            <a:ext cx="2402916" cy="252376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Notes on teaching…</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This lesson was planned for KS3 Year 8 students. The enquiry that asks </a:t>
            </a:r>
            <a:r>
              <a:rPr i="1" lang="en-GB" sz="1200">
                <a:solidFill>
                  <a:schemeClr val="dk1"/>
                </a:solidFill>
                <a:latin typeface="Calibri"/>
                <a:ea typeface="Calibri"/>
                <a:cs typeface="Calibri"/>
                <a:sym typeface="Calibri"/>
              </a:rPr>
              <a:t>‘How can material objects help us to understand Britain's role in the world?’  </a:t>
            </a:r>
            <a:r>
              <a:rPr lang="en-GB" sz="1200">
                <a:solidFill>
                  <a:schemeClr val="dk1"/>
                </a:solidFill>
                <a:latin typeface="Calibri"/>
                <a:ea typeface="Calibri"/>
                <a:cs typeface="Calibri"/>
                <a:sym typeface="Calibri"/>
              </a:rPr>
              <a:t>This lesson helps tie in prior learning about African Kingdoms, as well as supporting students developing a better understanding of the vastness and differences between African countries. The theme of power is explored through thrones. </a:t>
            </a:r>
            <a:endParaRPr/>
          </a:p>
        </p:txBody>
      </p:sp>
      <p:pic>
        <p:nvPicPr>
          <p:cNvPr id="101" name="Google Shape;101;p1"/>
          <p:cNvPicPr preferRelativeResize="0"/>
          <p:nvPr/>
        </p:nvPicPr>
        <p:blipFill rotWithShape="1">
          <a:blip r:embed="rId6">
            <a:alphaModFix/>
          </a:blip>
          <a:srcRect b="0" l="0" r="0" t="0"/>
          <a:stretch/>
        </p:blipFill>
        <p:spPr>
          <a:xfrm>
            <a:off x="1091328" y="81153"/>
            <a:ext cx="1527357" cy="2383349"/>
          </a:xfrm>
          <a:prstGeom prst="rect">
            <a:avLst/>
          </a:prstGeom>
          <a:noFill/>
          <a:ln>
            <a:noFill/>
          </a:ln>
        </p:spPr>
      </p:pic>
      <p:pic>
        <p:nvPicPr>
          <p:cNvPr id="102" name="Google Shape;102;p1"/>
          <p:cNvPicPr preferRelativeResize="0"/>
          <p:nvPr/>
        </p:nvPicPr>
        <p:blipFill rotWithShape="1">
          <a:blip r:embed="rId7">
            <a:alphaModFix/>
          </a:blip>
          <a:srcRect b="17517" l="44885" r="32401" t="55341"/>
          <a:stretch/>
        </p:blipFill>
        <p:spPr>
          <a:xfrm>
            <a:off x="9116302" y="1415605"/>
            <a:ext cx="2799034" cy="18813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2023-08-09T10:30:03Z</dcterms:created>
  <dc:creator>Ms S Smith</dc:creator>
</cp:coreProperties>
</file>