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iyZALR7qoxMB9MuIl+pLVjC6w7V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5" name="Google Shape;9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03" name="Google Shape;10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PAUSE TO HELP STUDENTS COMPLETE THIS.</a:t>
            </a:r>
            <a:endParaRPr/>
          </a:p>
        </p:txBody>
      </p:sp>
      <p:sp>
        <p:nvSpPr>
          <p:cNvPr id="104" name="Google Shape;10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3" name="Google Shape;11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GB"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2" name="Google Shape;122;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GB"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FULL VERSION OVER TWO SLIDES IF NEEDED</a:t>
            </a:r>
            <a:endParaRPr/>
          </a:p>
        </p:txBody>
      </p:sp>
      <p:sp>
        <p:nvSpPr>
          <p:cNvPr id="133" name="Google Shape;13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3" name="Google Shape;143;p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Model one. Then students write their own. Then review to tease out further nuance. You can write your own words on the board.</a:t>
            </a:r>
            <a:endParaRPr/>
          </a:p>
        </p:txBody>
      </p:sp>
      <p:sp>
        <p:nvSpPr>
          <p:cNvPr id="144" name="Google Shape;144;p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GB"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7" name="Google Shape;15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Prompts in chronological order to help students. Loosely, it should cover TAKING OF INDIA, CRUSHING OF RESISTANCE, KHADI AND RESISTANCE.</a:t>
            </a:r>
            <a:endParaRPr/>
          </a:p>
        </p:txBody>
      </p:sp>
      <p:sp>
        <p:nvSpPr>
          <p:cNvPr id="158" name="Google Shape;158;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GB"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youtu.be/ArtFccO_kBw"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youtu.be/ArtFccO_kBw"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title"/>
          </p:nvPr>
        </p:nvSpPr>
        <p:spPr>
          <a:xfrm>
            <a:off x="230909" y="292100"/>
            <a:ext cx="11767127" cy="1143000"/>
          </a:xfrm>
          <a:prstGeom prst="rect">
            <a:avLst/>
          </a:prstGeom>
          <a:solidFill>
            <a:srgbClr val="002060"/>
          </a:solidFill>
          <a:ln cap="flat" cmpd="sng" w="762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Calibri"/>
              <a:buNone/>
            </a:pPr>
            <a:r>
              <a:rPr b="1" lang="en-GB" sz="3600" u="sng">
                <a:solidFill>
                  <a:schemeClr val="lt1"/>
                </a:solidFill>
                <a:latin typeface="Calibri"/>
                <a:ea typeface="Calibri"/>
                <a:cs typeface="Calibri"/>
                <a:sym typeface="Calibri"/>
              </a:rPr>
              <a:t>What can khadi teach us about the British Empire?</a:t>
            </a:r>
            <a:endParaRPr/>
          </a:p>
        </p:txBody>
      </p:sp>
      <p:sp>
        <p:nvSpPr>
          <p:cNvPr id="90" name="Google Shape;90;p1"/>
          <p:cNvSpPr txBox="1"/>
          <p:nvPr/>
        </p:nvSpPr>
        <p:spPr>
          <a:xfrm>
            <a:off x="230909" y="6104235"/>
            <a:ext cx="11767127" cy="461665"/>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i="0" lang="en-GB" sz="2400" u="none" cap="none" strike="noStrike">
                <a:solidFill>
                  <a:schemeClr val="dk1"/>
                </a:solidFill>
                <a:latin typeface="Calibri"/>
                <a:ea typeface="Calibri"/>
                <a:cs typeface="Calibri"/>
                <a:sym typeface="Calibri"/>
              </a:rPr>
              <a:t>Big Picture: How can material objects help us to understand Britain's role in the world?</a:t>
            </a:r>
            <a:endParaRPr/>
          </a:p>
        </p:txBody>
      </p:sp>
      <p:sp>
        <p:nvSpPr>
          <p:cNvPr id="91" name="Google Shape;91;p1"/>
          <p:cNvSpPr txBox="1"/>
          <p:nvPr/>
        </p:nvSpPr>
        <p:spPr>
          <a:xfrm>
            <a:off x="212437" y="1616599"/>
            <a:ext cx="11767126" cy="584775"/>
          </a:xfrm>
          <a:prstGeom prst="rect">
            <a:avLst/>
          </a:prstGeom>
          <a:solidFill>
            <a:srgbClr val="BBD6EE"/>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3200"/>
              <a:buFont typeface="Arial"/>
              <a:buNone/>
            </a:pPr>
            <a:r>
              <a:rPr b="1" i="0" lang="en-GB" sz="3200" u="none" cap="none" strike="noStrike">
                <a:solidFill>
                  <a:schemeClr val="dk1"/>
                </a:solidFill>
                <a:latin typeface="Calibri"/>
                <a:ea typeface="Calibri"/>
                <a:cs typeface="Calibri"/>
                <a:sym typeface="Calibri"/>
              </a:rPr>
              <a:t>Last lesson we learnt about… the 1857 Indian Mutiny.</a:t>
            </a:r>
            <a:endParaRPr b="1" i="0" sz="3200" u="none" cap="none" strike="noStrike">
              <a:solidFill>
                <a:schemeClr val="dk1"/>
              </a:solidFill>
              <a:latin typeface="Comic Sans MS"/>
              <a:ea typeface="Comic Sans MS"/>
              <a:cs typeface="Comic Sans MS"/>
              <a:sym typeface="Comic Sans MS"/>
            </a:endParaRPr>
          </a:p>
        </p:txBody>
      </p:sp>
      <p:pic>
        <p:nvPicPr>
          <p:cNvPr id="92" name="Google Shape;92;p1"/>
          <p:cNvPicPr preferRelativeResize="0"/>
          <p:nvPr/>
        </p:nvPicPr>
        <p:blipFill rotWithShape="1">
          <a:blip r:embed="rId3">
            <a:alphaModFix/>
          </a:blip>
          <a:srcRect b="0" l="0" r="0" t="0"/>
          <a:stretch/>
        </p:blipFill>
        <p:spPr>
          <a:xfrm>
            <a:off x="3294580" y="2266579"/>
            <a:ext cx="5639783" cy="3772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67" name="Shape 167"/>
        <p:cNvGrpSpPr/>
        <p:nvPr/>
      </p:nvGrpSpPr>
      <p:grpSpPr>
        <a:xfrm>
          <a:off x="0" y="0"/>
          <a:ext cx="0" cy="0"/>
          <a:chOff x="0" y="0"/>
          <a:chExt cx="0" cy="0"/>
        </a:xfrm>
      </p:grpSpPr>
      <p:sp>
        <p:nvSpPr>
          <p:cNvPr id="168" name="Google Shape;168;p11"/>
          <p:cNvSpPr txBox="1"/>
          <p:nvPr>
            <p:ph type="ctrTitle"/>
          </p:nvPr>
        </p:nvSpPr>
        <p:spPr>
          <a:xfrm>
            <a:off x="1524000" y="2979298"/>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en-GB"/>
              <a:t>See notes on Khadi cloth from CPD session</a:t>
            </a:r>
            <a:br>
              <a:rPr lang="en-GB"/>
            </a:br>
            <a:r>
              <a:rPr lang="en-GB"/>
              <a:t>Khadi cloth is in the cupboard in 	C220 for use.</a:t>
            </a:r>
            <a:br>
              <a:rPr lang="en-GB"/>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type="title"/>
          </p:nvPr>
        </p:nvSpPr>
        <p:spPr>
          <a:xfrm>
            <a:off x="203200" y="11401"/>
            <a:ext cx="11831782" cy="1143000"/>
          </a:xfrm>
          <a:prstGeom prst="rect">
            <a:avLst/>
          </a:prstGeom>
          <a:solidFill>
            <a:srgbClr val="002060"/>
          </a:solidFill>
          <a:ln cap="flat" cmpd="sng" w="762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200"/>
              <a:buFont typeface="Calibri"/>
              <a:buNone/>
            </a:pPr>
            <a:r>
              <a:rPr b="1" lang="en-GB" sz="4900" u="sng">
                <a:solidFill>
                  <a:schemeClr val="lt1"/>
                </a:solidFill>
              </a:rPr>
              <a:t>STARTER</a:t>
            </a:r>
            <a:endParaRPr sz="6100"/>
          </a:p>
        </p:txBody>
      </p:sp>
      <p:sp>
        <p:nvSpPr>
          <p:cNvPr id="99" name="Google Shape;99;p3"/>
          <p:cNvSpPr txBox="1"/>
          <p:nvPr/>
        </p:nvSpPr>
        <p:spPr>
          <a:xfrm>
            <a:off x="203200" y="1299331"/>
            <a:ext cx="11831782" cy="830997"/>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i="0" lang="en-GB" sz="2400" u="none" cap="none" strike="noStrike">
                <a:solidFill>
                  <a:schemeClr val="dk1"/>
                </a:solidFill>
                <a:latin typeface="Calibri"/>
                <a:ea typeface="Calibri"/>
                <a:cs typeface="Calibri"/>
                <a:sym typeface="Calibri"/>
              </a:rPr>
              <a:t>What do we already know about the relationship between Britain and India? Let’s review what we’ve learnt so far by using the following prompts to explain their history. </a:t>
            </a:r>
            <a:endParaRPr/>
          </a:p>
        </p:txBody>
      </p:sp>
      <p:pic>
        <p:nvPicPr>
          <p:cNvPr id="100" name="Google Shape;100;p3"/>
          <p:cNvPicPr preferRelativeResize="0"/>
          <p:nvPr/>
        </p:nvPicPr>
        <p:blipFill rotWithShape="1">
          <a:blip r:embed="rId3">
            <a:alphaModFix/>
          </a:blip>
          <a:srcRect b="18160" l="6200" r="7092" t="6879"/>
          <a:stretch/>
        </p:blipFill>
        <p:spPr>
          <a:xfrm>
            <a:off x="1470581" y="2520941"/>
            <a:ext cx="8987728" cy="36747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ph type="title"/>
          </p:nvPr>
        </p:nvSpPr>
        <p:spPr>
          <a:xfrm>
            <a:off x="203200" y="11401"/>
            <a:ext cx="11831782" cy="1143000"/>
          </a:xfrm>
          <a:prstGeom prst="rect">
            <a:avLst/>
          </a:prstGeom>
          <a:solidFill>
            <a:srgbClr val="002060"/>
          </a:solidFill>
          <a:ln cap="flat" cmpd="sng" w="762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200"/>
              <a:buFont typeface="Calibri"/>
              <a:buNone/>
            </a:pPr>
            <a:r>
              <a:rPr b="1" lang="en-GB" sz="3200" u="sng">
                <a:solidFill>
                  <a:schemeClr val="lt1"/>
                </a:solidFill>
                <a:latin typeface="Calibri"/>
                <a:ea typeface="Calibri"/>
                <a:cs typeface="Calibri"/>
                <a:sym typeface="Calibri"/>
              </a:rPr>
              <a:t>What can khadi teach us about the British Empire?</a:t>
            </a:r>
            <a:endParaRPr/>
          </a:p>
        </p:txBody>
      </p:sp>
      <p:sp>
        <p:nvSpPr>
          <p:cNvPr id="107" name="Google Shape;107;p4"/>
          <p:cNvSpPr txBox="1"/>
          <p:nvPr/>
        </p:nvSpPr>
        <p:spPr>
          <a:xfrm>
            <a:off x="203199" y="2703925"/>
            <a:ext cx="6848049" cy="3477875"/>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i="0" lang="en-GB" sz="2400" u="none" cap="none" strike="noStrike">
                <a:solidFill>
                  <a:schemeClr val="dk1"/>
                </a:solidFill>
                <a:latin typeface="Calibri"/>
                <a:ea typeface="Calibri"/>
                <a:cs typeface="Calibri"/>
                <a:sym typeface="Calibri"/>
              </a:rPr>
              <a:t>Task: Why did indigo dye and khadi cloth become an important part of the relationship between Britain and India?</a:t>
            </a:r>
            <a:endParaRPr/>
          </a:p>
          <a:p>
            <a:pPr indent="0" lvl="0" marL="0" marR="0" rtl="0" algn="ctr">
              <a:lnSpc>
                <a:spcPct val="100000"/>
              </a:lnSpc>
              <a:spcBef>
                <a:spcPts val="0"/>
              </a:spcBef>
              <a:spcAft>
                <a:spcPts val="0"/>
              </a:spcAft>
              <a:buClr>
                <a:schemeClr val="dk1"/>
              </a:buClr>
              <a:buSzPts val="2400"/>
              <a:buFont typeface="Arial"/>
              <a:buNone/>
            </a:pPr>
            <a:r>
              <a:t/>
            </a:r>
            <a:endParaRPr b="1" i="0" sz="2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400"/>
              <a:buFont typeface="Arial"/>
              <a:buNone/>
            </a:pPr>
            <a:r>
              <a:rPr b="1" i="0" lang="en-GB" sz="2400" u="none" cap="none" strike="noStrike">
                <a:solidFill>
                  <a:schemeClr val="dk1"/>
                </a:solidFill>
                <a:latin typeface="Calibri"/>
                <a:ea typeface="Calibri"/>
                <a:cs typeface="Calibri"/>
                <a:sym typeface="Calibri"/>
              </a:rPr>
              <a:t>We are going to watch a video on the indigo trade in the British Empire in India, Gandhi, and khadi cloth. </a:t>
            </a:r>
            <a:endParaRPr/>
          </a:p>
          <a:p>
            <a:pPr indent="0" lvl="0" marL="0" marR="0" rtl="0" algn="ctr">
              <a:lnSpc>
                <a:spcPct val="100000"/>
              </a:lnSpc>
              <a:spcBef>
                <a:spcPts val="0"/>
              </a:spcBef>
              <a:spcAft>
                <a:spcPts val="0"/>
              </a:spcAft>
              <a:buClr>
                <a:schemeClr val="dk1"/>
              </a:buClr>
              <a:buSzPts val="2400"/>
              <a:buFont typeface="Arial"/>
              <a:buNone/>
            </a:pPr>
            <a:r>
              <a:t/>
            </a:r>
            <a:endParaRPr b="1" i="0" sz="24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400"/>
              <a:buFont typeface="Arial"/>
              <a:buNone/>
            </a:pPr>
            <a:r>
              <a:rPr b="1" i="0" lang="en-GB" sz="2400" u="none" cap="none" strike="noStrike">
                <a:solidFill>
                  <a:schemeClr val="dk1"/>
                </a:solidFill>
                <a:latin typeface="Calibri"/>
                <a:ea typeface="Calibri"/>
                <a:cs typeface="Calibri"/>
                <a:sym typeface="Calibri"/>
              </a:rPr>
              <a:t>Watch closely, and when we pause, add your notes to the image of Gandhi and the spinning wheel.</a:t>
            </a:r>
            <a:endParaRPr/>
          </a:p>
        </p:txBody>
      </p:sp>
      <p:sp>
        <p:nvSpPr>
          <p:cNvPr id="108" name="Google Shape;108;p4"/>
          <p:cNvSpPr txBox="1"/>
          <p:nvPr/>
        </p:nvSpPr>
        <p:spPr>
          <a:xfrm>
            <a:off x="7958580" y="4551111"/>
            <a:ext cx="350136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1800" u="sng" cap="none" strike="noStrike">
                <a:solidFill>
                  <a:schemeClr val="dk1"/>
                </a:solidFill>
                <a:latin typeface="Calibri"/>
                <a:ea typeface="Calibri"/>
                <a:cs typeface="Calibri"/>
                <a:sym typeface="Calibri"/>
                <a:hlinkClick r:id="rId3">
                  <a:extLst>
                    <a:ext uri="{A12FA001-AC4F-418D-AE19-62706E023703}">
                      <ahyp:hlinkClr val="tx"/>
                    </a:ext>
                  </a:extLst>
                </a:hlinkClick>
              </a:rPr>
              <a:t>https://youtu.be/ArtFccO_kBw</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09" name="Google Shape;109;p4"/>
          <p:cNvPicPr preferRelativeResize="0"/>
          <p:nvPr/>
        </p:nvPicPr>
        <p:blipFill rotWithShape="1">
          <a:blip r:embed="rId4">
            <a:alphaModFix/>
          </a:blip>
          <a:srcRect b="0" l="0" r="0" t="0"/>
          <a:stretch/>
        </p:blipFill>
        <p:spPr>
          <a:xfrm>
            <a:off x="7127415" y="1299331"/>
            <a:ext cx="4861386" cy="3251780"/>
          </a:xfrm>
          <a:prstGeom prst="rect">
            <a:avLst/>
          </a:prstGeom>
          <a:noFill/>
          <a:ln>
            <a:noFill/>
          </a:ln>
        </p:spPr>
      </p:pic>
      <p:sp>
        <p:nvSpPr>
          <p:cNvPr id="110" name="Google Shape;110;p4"/>
          <p:cNvSpPr txBox="1"/>
          <p:nvPr/>
        </p:nvSpPr>
        <p:spPr>
          <a:xfrm>
            <a:off x="203199" y="1405943"/>
            <a:ext cx="6848049" cy="954107"/>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b="1" lang="en-GB" sz="2800" u="none">
                <a:solidFill>
                  <a:schemeClr val="dk1"/>
                </a:solidFill>
                <a:latin typeface="Calibri"/>
                <a:ea typeface="Calibri"/>
                <a:cs typeface="Calibri"/>
                <a:sym typeface="Calibri"/>
              </a:rPr>
              <a:t>Discussion: What do we mean by resistance? Why might India have resisted British rule?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203200" y="11401"/>
            <a:ext cx="11831782" cy="1143000"/>
          </a:xfrm>
          <a:prstGeom prst="rect">
            <a:avLst/>
          </a:prstGeom>
          <a:solidFill>
            <a:srgbClr val="002060"/>
          </a:solidFill>
          <a:ln cap="flat" cmpd="sng" w="762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200"/>
              <a:buFont typeface="Calibri"/>
              <a:buNone/>
            </a:pPr>
            <a:r>
              <a:rPr b="1" lang="en-GB" sz="3200" u="sng">
                <a:solidFill>
                  <a:schemeClr val="lt1"/>
                </a:solidFill>
                <a:latin typeface="Calibri"/>
                <a:ea typeface="Calibri"/>
                <a:cs typeface="Calibri"/>
                <a:sym typeface="Calibri"/>
              </a:rPr>
              <a:t>What can khadi teach us about the British Empire?</a:t>
            </a:r>
            <a:endParaRPr/>
          </a:p>
        </p:txBody>
      </p:sp>
      <p:sp>
        <p:nvSpPr>
          <p:cNvPr id="117" name="Google Shape;117;p5"/>
          <p:cNvSpPr txBox="1"/>
          <p:nvPr/>
        </p:nvSpPr>
        <p:spPr>
          <a:xfrm>
            <a:off x="7958580" y="4551111"/>
            <a:ext cx="350136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u="sng">
                <a:solidFill>
                  <a:schemeClr val="dk1"/>
                </a:solidFill>
                <a:latin typeface="Calibri"/>
                <a:ea typeface="Calibri"/>
                <a:cs typeface="Calibri"/>
                <a:sym typeface="Calibri"/>
                <a:hlinkClick r:id="rId3">
                  <a:extLst>
                    <a:ext uri="{A12FA001-AC4F-418D-AE19-62706E023703}">
                      <ahyp:hlinkClr val="tx"/>
                    </a:ext>
                  </a:extLst>
                </a:hlinkClick>
              </a:rPr>
              <a:t>https://youtu.be/ArtFccO_kBw</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18" name="Google Shape;118;p5"/>
          <p:cNvPicPr preferRelativeResize="0"/>
          <p:nvPr/>
        </p:nvPicPr>
        <p:blipFill rotWithShape="1">
          <a:blip r:embed="rId4">
            <a:alphaModFix/>
          </a:blip>
          <a:srcRect b="0" l="0" r="0" t="0"/>
          <a:stretch/>
        </p:blipFill>
        <p:spPr>
          <a:xfrm>
            <a:off x="4487159" y="1299330"/>
            <a:ext cx="7501642" cy="5017847"/>
          </a:xfrm>
          <a:prstGeom prst="rect">
            <a:avLst/>
          </a:prstGeom>
          <a:noFill/>
          <a:ln>
            <a:noFill/>
          </a:ln>
        </p:spPr>
      </p:pic>
      <p:sp>
        <p:nvSpPr>
          <p:cNvPr id="119" name="Google Shape;119;p5"/>
          <p:cNvSpPr txBox="1"/>
          <p:nvPr/>
        </p:nvSpPr>
        <p:spPr>
          <a:xfrm>
            <a:off x="203199" y="1469151"/>
            <a:ext cx="4142558" cy="4678204"/>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700"/>
              <a:buFont typeface="Arial"/>
              <a:buNone/>
            </a:pPr>
            <a:r>
              <a:rPr b="1" lang="en-GB" sz="2700">
                <a:solidFill>
                  <a:schemeClr val="dk1"/>
                </a:solidFill>
                <a:latin typeface="Calibri"/>
                <a:ea typeface="Calibri"/>
                <a:cs typeface="Calibri"/>
                <a:sym typeface="Calibri"/>
              </a:rPr>
              <a:t>Discussion: Why did Khadi cloth become a symbol of resistance?</a:t>
            </a:r>
            <a:endParaRPr/>
          </a:p>
          <a:p>
            <a:pPr indent="0" lvl="0" marL="0" marR="0" rtl="0" algn="ctr">
              <a:lnSpc>
                <a:spcPct val="100000"/>
              </a:lnSpc>
              <a:spcBef>
                <a:spcPts val="0"/>
              </a:spcBef>
              <a:spcAft>
                <a:spcPts val="0"/>
              </a:spcAft>
              <a:buClr>
                <a:schemeClr val="dk1"/>
              </a:buClr>
              <a:buSzPts val="2700"/>
              <a:buFont typeface="Arial"/>
              <a:buNone/>
            </a:pPr>
            <a:r>
              <a:t/>
            </a:r>
            <a:endParaRPr b="1" sz="27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700"/>
              <a:buFont typeface="Arial"/>
              <a:buNone/>
            </a:pPr>
            <a:r>
              <a:rPr b="1" lang="en-GB" sz="2700">
                <a:solidFill>
                  <a:schemeClr val="dk1"/>
                </a:solidFill>
                <a:latin typeface="Calibri"/>
                <a:ea typeface="Calibri"/>
                <a:cs typeface="Calibri"/>
                <a:sym typeface="Calibri"/>
              </a:rPr>
              <a:t>Discuss with your partner and be prepared to share your answer with the class.</a:t>
            </a:r>
            <a:endParaRPr/>
          </a:p>
          <a:p>
            <a:pPr indent="0" lvl="0" marL="0" marR="0" rtl="0" algn="ctr">
              <a:lnSpc>
                <a:spcPct val="100000"/>
              </a:lnSpc>
              <a:spcBef>
                <a:spcPts val="0"/>
              </a:spcBef>
              <a:spcAft>
                <a:spcPts val="0"/>
              </a:spcAft>
              <a:buClr>
                <a:schemeClr val="dk1"/>
              </a:buClr>
              <a:buSzPts val="2700"/>
              <a:buFont typeface="Arial"/>
              <a:buNone/>
            </a:pPr>
            <a:r>
              <a:t/>
            </a:r>
            <a:endParaRPr b="1" sz="27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700"/>
              <a:buFont typeface="Arial"/>
              <a:buNone/>
            </a:pPr>
            <a:r>
              <a:rPr b="1" lang="en-GB" sz="2700">
                <a:solidFill>
                  <a:schemeClr val="dk1"/>
                </a:solidFill>
                <a:latin typeface="Calibri"/>
                <a:ea typeface="Calibri"/>
                <a:cs typeface="Calibri"/>
                <a:sym typeface="Calibri"/>
              </a:rPr>
              <a:t>Remember to use your knowledge of the topic to explain your answer fully</a:t>
            </a:r>
            <a:r>
              <a:rPr b="1" lang="en-GB" sz="2800">
                <a:solidFill>
                  <a:schemeClr val="dk1"/>
                </a:solidFill>
                <a:latin typeface="Calibri"/>
                <a:ea typeface="Calibri"/>
                <a:cs typeface="Calibri"/>
                <a:sym typeface="Calibri"/>
              </a:rPr>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6"/>
          <p:cNvSpPr txBox="1"/>
          <p:nvPr>
            <p:ph type="title"/>
          </p:nvPr>
        </p:nvSpPr>
        <p:spPr>
          <a:xfrm>
            <a:off x="203200" y="11401"/>
            <a:ext cx="11831782" cy="1143000"/>
          </a:xfrm>
          <a:prstGeom prst="rect">
            <a:avLst/>
          </a:prstGeom>
          <a:solidFill>
            <a:srgbClr val="002060"/>
          </a:solidFill>
          <a:ln cap="flat" cmpd="sng" w="762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200"/>
              <a:buFont typeface="Calibri"/>
              <a:buNone/>
            </a:pPr>
            <a:r>
              <a:rPr b="1" lang="en-GB" sz="3200" u="sng">
                <a:solidFill>
                  <a:schemeClr val="lt1"/>
                </a:solidFill>
                <a:latin typeface="Calibri"/>
                <a:ea typeface="Calibri"/>
                <a:cs typeface="Calibri"/>
                <a:sym typeface="Calibri"/>
              </a:rPr>
              <a:t>What can khadi teach us about the British Empire?</a:t>
            </a:r>
            <a:endParaRPr/>
          </a:p>
        </p:txBody>
      </p:sp>
      <p:sp>
        <p:nvSpPr>
          <p:cNvPr id="126" name="Google Shape;126;p6"/>
          <p:cNvSpPr txBox="1"/>
          <p:nvPr/>
        </p:nvSpPr>
        <p:spPr>
          <a:xfrm>
            <a:off x="203200" y="1299331"/>
            <a:ext cx="11831782" cy="461665"/>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400"/>
              <a:buFont typeface="Arial"/>
              <a:buNone/>
            </a:pPr>
            <a:r>
              <a:rPr b="1" lang="en-GB" sz="2400">
                <a:solidFill>
                  <a:schemeClr val="dk1"/>
                </a:solidFill>
                <a:latin typeface="Calibri"/>
                <a:ea typeface="Calibri"/>
                <a:cs typeface="Calibri"/>
                <a:sym typeface="Calibri"/>
              </a:rPr>
              <a:t>Highlighting the causes of Indian resistance, forms of resistance, and impacts of resistance.</a:t>
            </a:r>
            <a:endParaRPr/>
          </a:p>
        </p:txBody>
      </p:sp>
      <p:sp>
        <p:nvSpPr>
          <p:cNvPr id="127" name="Google Shape;127;p6"/>
          <p:cNvSpPr txBox="1"/>
          <p:nvPr/>
        </p:nvSpPr>
        <p:spPr>
          <a:xfrm>
            <a:off x="202528" y="2045285"/>
            <a:ext cx="8280923" cy="480131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2400">
                <a:solidFill>
                  <a:schemeClr val="dk1"/>
                </a:solidFill>
                <a:latin typeface="Calibri"/>
                <a:ea typeface="Calibri"/>
                <a:cs typeface="Calibri"/>
                <a:sym typeface="Calibri"/>
              </a:rPr>
              <a:t>The swadeshi (home) movement of the 1890s was a response to a growing discontent with the colonial government in India. Economic issues were at the heart of the problem, particularly the influx of large quantities of foreign goods into India. Machine made thread and fabric from England was cheaper and finer and its importation was disrupting India’s own production of handmade fabric and the development of her textile mill industry. The movement called for the Indian public to boycott foreign goods in favour of Indian products and led to mass protests and bonfires of foreign clothing. The swadeshi message of self-reliance influenced Mohandas Gandhi in his formation of the freedom movement some fifteen years later.</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28" name="Google Shape;128;p6"/>
          <p:cNvPicPr preferRelativeResize="0"/>
          <p:nvPr/>
        </p:nvPicPr>
        <p:blipFill rotWithShape="1">
          <a:blip r:embed="rId3">
            <a:alphaModFix/>
          </a:blip>
          <a:srcRect b="6278" l="0" r="38733" t="0"/>
          <a:stretch/>
        </p:blipFill>
        <p:spPr>
          <a:xfrm flipH="1">
            <a:off x="8257879" y="2191641"/>
            <a:ext cx="3731593" cy="4098322"/>
          </a:xfrm>
          <a:prstGeom prst="rect">
            <a:avLst/>
          </a:prstGeom>
          <a:noFill/>
          <a:ln>
            <a:noFill/>
          </a:ln>
        </p:spPr>
      </p:pic>
      <p:sp>
        <p:nvSpPr>
          <p:cNvPr id="129" name="Google Shape;129;p6"/>
          <p:cNvSpPr txBox="1"/>
          <p:nvPr/>
        </p:nvSpPr>
        <p:spPr>
          <a:xfrm>
            <a:off x="8483450" y="2045275"/>
            <a:ext cx="3218400" cy="96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i="1" lang="en-GB" sz="1700">
                <a:latin typeface="Calibri"/>
                <a:ea typeface="Calibri"/>
                <a:cs typeface="Calibri"/>
                <a:sym typeface="Calibri"/>
              </a:rPr>
              <a:t>The Spinning Wheel of Democracy</a:t>
            </a:r>
            <a:endParaRPr i="1" sz="1700">
              <a:latin typeface="Calibri"/>
              <a:ea typeface="Calibri"/>
              <a:cs typeface="Calibri"/>
              <a:sym typeface="Calibri"/>
            </a:endParaRPr>
          </a:p>
          <a:p>
            <a:pPr indent="0" lvl="0" marL="0" rtl="0" algn="ctr">
              <a:spcBef>
                <a:spcPts val="0"/>
              </a:spcBef>
              <a:spcAft>
                <a:spcPts val="0"/>
              </a:spcAft>
              <a:buNone/>
            </a:pPr>
            <a:r>
              <a:rPr i="1" lang="en-GB" sz="1700">
                <a:latin typeface="Calibri"/>
                <a:ea typeface="Calibri"/>
                <a:cs typeface="Calibri"/>
                <a:sym typeface="Calibri"/>
              </a:rPr>
              <a:t>By Divia Patel, </a:t>
            </a:r>
            <a:endParaRPr i="1" sz="1700">
              <a:latin typeface="Calibri"/>
              <a:ea typeface="Calibri"/>
              <a:cs typeface="Calibri"/>
              <a:sym typeface="Calibri"/>
            </a:endParaRPr>
          </a:p>
          <a:p>
            <a:pPr indent="0" lvl="0" marL="0" rtl="0" algn="ctr">
              <a:spcBef>
                <a:spcPts val="0"/>
              </a:spcBef>
              <a:spcAft>
                <a:spcPts val="0"/>
              </a:spcAft>
              <a:buNone/>
            </a:pPr>
            <a:r>
              <a:rPr i="1" lang="en-GB" sz="1700">
                <a:latin typeface="Calibri"/>
                <a:ea typeface="Calibri"/>
                <a:cs typeface="Calibri"/>
                <a:sym typeface="Calibri"/>
              </a:rPr>
              <a:t>Senior Curator at the V&amp;A.</a:t>
            </a:r>
            <a:endParaRPr i="1" sz="17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nvSpPr>
        <p:spPr>
          <a:xfrm>
            <a:off x="32994" y="154419"/>
            <a:ext cx="12126012" cy="63401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2400">
                <a:solidFill>
                  <a:schemeClr val="dk1"/>
                </a:solidFill>
                <a:latin typeface="Calibri"/>
                <a:ea typeface="Calibri"/>
                <a:cs typeface="Calibri"/>
                <a:sym typeface="Calibri"/>
              </a:rPr>
              <a:t>The swadeshi (home) movement of the 1890s was a response to a growing discontent with the colonial government in India. Economic issues were at the heart of the problem, particularly the influx of large quantities of foreign goods into India. Machine made thread and fabric from England was cheaper and finer and its importation was disrupting India’s own production of handmade fabric and the development of her textile mill industry. The movement called for the Indian public to boycott foreign goods in favour of Indian products and led to mass protests and bonfires of foreign clothing. The swadeshi message of self-reliance influenced Mohandas Gandhi in his formation of the freedom movement some fifteen years later.</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2400">
                <a:solidFill>
                  <a:schemeClr val="dk1"/>
                </a:solidFill>
                <a:latin typeface="Calibri"/>
                <a:ea typeface="Calibri"/>
                <a:cs typeface="Calibri"/>
                <a:sym typeface="Calibri"/>
              </a:rPr>
              <a:t>Gandhi asked the nation to spin, weave and wear khadi. He believed that this would bring employment to the poor of India who were based mainly in villages. He led by example, spinning for part of each day and wearing the simplest of khadi clothing. His campaign of civil disobedience against unjust laws and the need for swaraj (self-rule) for the Indian people used the symbolism of khadi to gain momentum. As the movement grew, the sight of Gandhi and his sea of supporters in white khadi was a powerful tool of protest. In the exhibition we will have fantastic film footage of the period which captures the great crowds that gathered to hear Gandhi speak and shows how central khadi was to the movement.</a:t>
            </a:r>
            <a:endParaRPr/>
          </a:p>
          <a:p>
            <a:pPr indent="0" lvl="0" marL="0" marR="0" rtl="0" algn="l">
              <a:spcBef>
                <a:spcPts val="0"/>
              </a:spcBef>
              <a:spcAft>
                <a:spcPts val="0"/>
              </a:spcAft>
              <a:buNone/>
            </a:pPr>
            <a:r>
              <a:t/>
            </a:r>
            <a:endParaRPr sz="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8"/>
          <p:cNvSpPr txBox="1"/>
          <p:nvPr/>
        </p:nvSpPr>
        <p:spPr>
          <a:xfrm>
            <a:off x="32994" y="0"/>
            <a:ext cx="12126012" cy="55861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050">
              <a:solidFill>
                <a:schemeClr val="dk1"/>
              </a:solidFill>
              <a:latin typeface="Calibri"/>
              <a:ea typeface="Calibri"/>
              <a:cs typeface="Calibri"/>
              <a:sym typeface="Calibri"/>
            </a:endParaRPr>
          </a:p>
          <a:p>
            <a:pPr indent="0" lvl="0" marL="0" marR="0" rtl="0" algn="l">
              <a:spcBef>
                <a:spcPts val="0"/>
              </a:spcBef>
              <a:spcAft>
                <a:spcPts val="0"/>
              </a:spcAft>
              <a:buNone/>
            </a:pPr>
            <a:r>
              <a:rPr lang="en-GB" sz="2800">
                <a:solidFill>
                  <a:schemeClr val="dk1"/>
                </a:solidFill>
                <a:latin typeface="Calibri"/>
                <a:ea typeface="Calibri"/>
                <a:cs typeface="Calibri"/>
                <a:sym typeface="Calibri"/>
              </a:rPr>
              <a:t>One of the most distinct items of clothing at the time was a white khadi cap which came to be known as a Gandhi cap. Gandhi was aware of the visual symbolism of the cap and he wrote: ‘thousands will be prepared to die for the khadi cap which is fast becoming a visible mark of swadeshi and swaraj’”. </a:t>
            </a:r>
            <a:endParaRPr/>
          </a:p>
          <a:p>
            <a:pPr indent="0" lvl="0" marL="0" marR="0" rtl="0" algn="l">
              <a:spcBef>
                <a:spcPts val="0"/>
              </a:spcBef>
              <a:spcAft>
                <a:spcPts val="0"/>
              </a:spcAft>
              <a:buNone/>
            </a:pPr>
            <a:r>
              <a:t/>
            </a:r>
            <a:endParaRPr sz="1050">
              <a:solidFill>
                <a:schemeClr val="dk1"/>
              </a:solidFill>
              <a:latin typeface="Calibri"/>
              <a:ea typeface="Calibri"/>
              <a:cs typeface="Calibri"/>
              <a:sym typeface="Calibri"/>
            </a:endParaRPr>
          </a:p>
          <a:p>
            <a:pPr indent="0" lvl="0" marL="0" marR="0" rtl="0" algn="l">
              <a:spcBef>
                <a:spcPts val="0"/>
              </a:spcBef>
              <a:spcAft>
                <a:spcPts val="0"/>
              </a:spcAft>
              <a:buNone/>
            </a:pPr>
            <a:r>
              <a:rPr lang="en-GB" sz="2800">
                <a:solidFill>
                  <a:schemeClr val="dk1"/>
                </a:solidFill>
                <a:latin typeface="Calibri"/>
                <a:ea typeface="Calibri"/>
                <a:cs typeface="Calibri"/>
                <a:sym typeface="Calibri"/>
              </a:rPr>
              <a:t>Khadi and the message of self-reliance that it embodied was important to the Indian National Congress, the main party opposing British rule, of which Gandhi was appointed leader in 1921. The party placed the spinning wheel at the centre of their flag. The illustration above shows the flag and cap – it is the front cover of a publicity booklet for the 1955 film, Shaheed. The road to independence was a long one and over time there was a redesign of the flag with the use of different colours. When freedom from British rule was finally achieved in 1947, the spinning wheel was replaced by the wheel of law. It continues to be made of khadi.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9"/>
          <p:cNvSpPr txBox="1"/>
          <p:nvPr/>
        </p:nvSpPr>
        <p:spPr>
          <a:xfrm>
            <a:off x="557975" y="3537650"/>
            <a:ext cx="5689500" cy="19059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sz="2900">
              <a:solidFill>
                <a:schemeClr val="dk1"/>
              </a:solidFill>
              <a:latin typeface="Calibri"/>
              <a:ea typeface="Calibri"/>
              <a:cs typeface="Calibri"/>
              <a:sym typeface="Calibri"/>
            </a:endParaRPr>
          </a:p>
          <a:p>
            <a:pPr indent="0" lvl="0" marL="0" rtl="0" algn="ctr">
              <a:spcBef>
                <a:spcPts val="0"/>
              </a:spcBef>
              <a:spcAft>
                <a:spcPts val="0"/>
              </a:spcAft>
              <a:buNone/>
            </a:pPr>
            <a:r>
              <a:rPr lang="en-GB" sz="5200">
                <a:solidFill>
                  <a:schemeClr val="dk1"/>
                </a:solidFill>
                <a:latin typeface="Calibri"/>
                <a:ea typeface="Calibri"/>
                <a:cs typeface="Calibri"/>
                <a:sym typeface="Calibri"/>
              </a:rPr>
              <a:t>Environment</a:t>
            </a:r>
            <a:endParaRPr sz="5200">
              <a:solidFill>
                <a:schemeClr val="dk1"/>
              </a:solidFill>
              <a:latin typeface="Calibri"/>
              <a:ea typeface="Calibri"/>
              <a:cs typeface="Calibri"/>
              <a:sym typeface="Calibri"/>
            </a:endParaRPr>
          </a:p>
        </p:txBody>
      </p:sp>
      <p:sp>
        <p:nvSpPr>
          <p:cNvPr id="147" name="Google Shape;147;p9"/>
          <p:cNvSpPr txBox="1"/>
          <p:nvPr/>
        </p:nvSpPr>
        <p:spPr>
          <a:xfrm>
            <a:off x="557975" y="3681663"/>
            <a:ext cx="5689500" cy="19059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sz="2900">
              <a:solidFill>
                <a:schemeClr val="dk1"/>
              </a:solidFill>
              <a:latin typeface="Calibri"/>
              <a:ea typeface="Calibri"/>
              <a:cs typeface="Calibri"/>
              <a:sym typeface="Calibri"/>
            </a:endParaRPr>
          </a:p>
          <a:p>
            <a:pPr indent="0" lvl="0" marL="0" rtl="0" algn="ctr">
              <a:spcBef>
                <a:spcPts val="0"/>
              </a:spcBef>
              <a:spcAft>
                <a:spcPts val="0"/>
              </a:spcAft>
              <a:buNone/>
            </a:pPr>
            <a:r>
              <a:rPr lang="en-GB" sz="5200">
                <a:solidFill>
                  <a:schemeClr val="dk1"/>
                </a:solidFill>
                <a:latin typeface="Calibri"/>
                <a:ea typeface="Calibri"/>
                <a:cs typeface="Calibri"/>
                <a:sym typeface="Calibri"/>
              </a:rPr>
              <a:t>Passive Resistance</a:t>
            </a:r>
            <a:endParaRPr sz="5200">
              <a:solidFill>
                <a:schemeClr val="dk1"/>
              </a:solidFill>
              <a:latin typeface="Calibri"/>
              <a:ea typeface="Calibri"/>
              <a:cs typeface="Calibri"/>
              <a:sym typeface="Calibri"/>
            </a:endParaRPr>
          </a:p>
        </p:txBody>
      </p:sp>
      <p:sp>
        <p:nvSpPr>
          <p:cNvPr id="148" name="Google Shape;148;p9"/>
          <p:cNvSpPr txBox="1"/>
          <p:nvPr/>
        </p:nvSpPr>
        <p:spPr>
          <a:xfrm>
            <a:off x="557975" y="3842450"/>
            <a:ext cx="5689500" cy="19059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sz="3600">
              <a:solidFill>
                <a:schemeClr val="dk1"/>
              </a:solidFill>
              <a:latin typeface="Calibri"/>
              <a:ea typeface="Calibri"/>
              <a:cs typeface="Calibri"/>
              <a:sym typeface="Calibri"/>
            </a:endParaRPr>
          </a:p>
          <a:p>
            <a:pPr indent="0" lvl="0" marL="0" rtl="0" algn="ctr">
              <a:spcBef>
                <a:spcPts val="0"/>
              </a:spcBef>
              <a:spcAft>
                <a:spcPts val="0"/>
              </a:spcAft>
              <a:buNone/>
            </a:pPr>
            <a:r>
              <a:rPr lang="en-GB" sz="4700">
                <a:solidFill>
                  <a:schemeClr val="dk1"/>
                </a:solidFill>
                <a:latin typeface="Calibri"/>
                <a:ea typeface="Calibri"/>
                <a:cs typeface="Calibri"/>
                <a:sym typeface="Calibri"/>
              </a:rPr>
              <a:t>Leadership</a:t>
            </a:r>
            <a:endParaRPr sz="4700">
              <a:solidFill>
                <a:schemeClr val="dk1"/>
              </a:solidFill>
              <a:latin typeface="Calibri"/>
              <a:ea typeface="Calibri"/>
              <a:cs typeface="Calibri"/>
              <a:sym typeface="Calibri"/>
            </a:endParaRPr>
          </a:p>
        </p:txBody>
      </p:sp>
      <p:sp>
        <p:nvSpPr>
          <p:cNvPr id="149" name="Google Shape;149;p9"/>
          <p:cNvSpPr txBox="1"/>
          <p:nvPr/>
        </p:nvSpPr>
        <p:spPr>
          <a:xfrm>
            <a:off x="557975" y="4037200"/>
            <a:ext cx="5689500" cy="19059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sz="2900">
              <a:solidFill>
                <a:schemeClr val="dk1"/>
              </a:solidFill>
              <a:latin typeface="Calibri"/>
              <a:ea typeface="Calibri"/>
              <a:cs typeface="Calibri"/>
              <a:sym typeface="Calibri"/>
            </a:endParaRPr>
          </a:p>
          <a:p>
            <a:pPr indent="0" lvl="0" marL="0" rtl="0" algn="ctr">
              <a:spcBef>
                <a:spcPts val="0"/>
              </a:spcBef>
              <a:spcAft>
                <a:spcPts val="0"/>
              </a:spcAft>
              <a:buNone/>
            </a:pPr>
            <a:r>
              <a:rPr lang="en-GB" sz="4500">
                <a:solidFill>
                  <a:schemeClr val="dk1"/>
                </a:solidFill>
                <a:latin typeface="Calibri"/>
                <a:ea typeface="Calibri"/>
                <a:cs typeface="Calibri"/>
                <a:sym typeface="Calibri"/>
              </a:rPr>
              <a:t>Independence</a:t>
            </a:r>
            <a:endParaRPr sz="4500">
              <a:solidFill>
                <a:schemeClr val="dk1"/>
              </a:solidFill>
              <a:latin typeface="Calibri"/>
              <a:ea typeface="Calibri"/>
              <a:cs typeface="Calibri"/>
              <a:sym typeface="Calibri"/>
            </a:endParaRPr>
          </a:p>
        </p:txBody>
      </p:sp>
      <p:sp>
        <p:nvSpPr>
          <p:cNvPr id="150" name="Google Shape;150;p9"/>
          <p:cNvSpPr txBox="1"/>
          <p:nvPr>
            <p:ph type="title"/>
          </p:nvPr>
        </p:nvSpPr>
        <p:spPr>
          <a:xfrm>
            <a:off x="203200" y="11401"/>
            <a:ext cx="11831700" cy="1143000"/>
          </a:xfrm>
          <a:prstGeom prst="rect">
            <a:avLst/>
          </a:prstGeom>
          <a:solidFill>
            <a:srgbClr val="002060"/>
          </a:solidFill>
          <a:ln cap="flat" cmpd="sng" w="762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200"/>
              <a:buFont typeface="Calibri"/>
              <a:buNone/>
            </a:pPr>
            <a:r>
              <a:rPr b="1" lang="en-GB" sz="3200" u="sng">
                <a:solidFill>
                  <a:schemeClr val="lt1"/>
                </a:solidFill>
                <a:latin typeface="Calibri"/>
                <a:ea typeface="Calibri"/>
                <a:cs typeface="Calibri"/>
                <a:sym typeface="Calibri"/>
              </a:rPr>
              <a:t>What can khadi teach us about the British Empire?</a:t>
            </a:r>
            <a:endParaRPr/>
          </a:p>
        </p:txBody>
      </p:sp>
      <p:sp>
        <p:nvSpPr>
          <p:cNvPr id="151" name="Google Shape;151;p9"/>
          <p:cNvSpPr txBox="1"/>
          <p:nvPr/>
        </p:nvSpPr>
        <p:spPr>
          <a:xfrm>
            <a:off x="203200" y="1299331"/>
            <a:ext cx="11831700" cy="831000"/>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lang="en-GB" sz="2400">
                <a:solidFill>
                  <a:schemeClr val="dk1"/>
                </a:solidFill>
                <a:latin typeface="Calibri"/>
                <a:ea typeface="Calibri"/>
                <a:cs typeface="Calibri"/>
                <a:sym typeface="Calibri"/>
              </a:rPr>
              <a:t>We are going to look at a range of key words that will acts as prompts to review our learning. On your whiteboard, explain how the word links to the British Empire and India</a:t>
            </a:r>
            <a:r>
              <a:rPr b="1" lang="en-GB" sz="2400">
                <a:solidFill>
                  <a:schemeClr val="dk1"/>
                </a:solidFill>
                <a:latin typeface="Calibri"/>
                <a:ea typeface="Calibri"/>
                <a:cs typeface="Calibri"/>
                <a:sym typeface="Calibri"/>
              </a:rPr>
              <a:t>. </a:t>
            </a:r>
            <a:endParaRPr/>
          </a:p>
        </p:txBody>
      </p:sp>
      <p:pic>
        <p:nvPicPr>
          <p:cNvPr id="152" name="Google Shape;152;p9"/>
          <p:cNvPicPr preferRelativeResize="0"/>
          <p:nvPr/>
        </p:nvPicPr>
        <p:blipFill>
          <a:blip r:embed="rId3">
            <a:alphaModFix/>
          </a:blip>
          <a:stretch>
            <a:fillRect/>
          </a:stretch>
        </p:blipFill>
        <p:spPr>
          <a:xfrm>
            <a:off x="5952500" y="2199216"/>
            <a:ext cx="6082400" cy="4870775"/>
          </a:xfrm>
          <a:prstGeom prst="rect">
            <a:avLst/>
          </a:prstGeom>
          <a:noFill/>
          <a:ln>
            <a:noFill/>
          </a:ln>
        </p:spPr>
      </p:pic>
      <p:sp>
        <p:nvSpPr>
          <p:cNvPr id="153" name="Google Shape;153;p9"/>
          <p:cNvSpPr txBox="1"/>
          <p:nvPr/>
        </p:nvSpPr>
        <p:spPr>
          <a:xfrm>
            <a:off x="557975" y="4176300"/>
            <a:ext cx="5689500" cy="19059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sz="2900">
              <a:solidFill>
                <a:schemeClr val="dk1"/>
              </a:solidFill>
              <a:latin typeface="Calibri"/>
              <a:ea typeface="Calibri"/>
              <a:cs typeface="Calibri"/>
              <a:sym typeface="Calibri"/>
            </a:endParaRPr>
          </a:p>
          <a:p>
            <a:pPr indent="0" lvl="0" marL="0" rtl="0" algn="ctr">
              <a:spcBef>
                <a:spcPts val="0"/>
              </a:spcBef>
              <a:spcAft>
                <a:spcPts val="0"/>
              </a:spcAft>
              <a:buNone/>
            </a:pPr>
            <a:r>
              <a:rPr lang="en-GB" sz="5300">
                <a:solidFill>
                  <a:schemeClr val="dk1"/>
                </a:solidFill>
                <a:latin typeface="Calibri"/>
                <a:ea typeface="Calibri"/>
                <a:cs typeface="Calibri"/>
                <a:sym typeface="Calibri"/>
              </a:rPr>
              <a:t>Symbol</a:t>
            </a:r>
            <a:endParaRPr sz="7600">
              <a:solidFill>
                <a:schemeClr val="dk1"/>
              </a:solidFill>
              <a:latin typeface="Calibri"/>
              <a:ea typeface="Calibri"/>
              <a:cs typeface="Calibri"/>
              <a:sym typeface="Calibri"/>
            </a:endParaRPr>
          </a:p>
        </p:txBody>
      </p:sp>
      <p:sp>
        <p:nvSpPr>
          <p:cNvPr id="154" name="Google Shape;154;p9"/>
          <p:cNvSpPr txBox="1"/>
          <p:nvPr/>
        </p:nvSpPr>
        <p:spPr>
          <a:xfrm>
            <a:off x="557975" y="4372900"/>
            <a:ext cx="5689500" cy="19059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GB" sz="2900">
                <a:solidFill>
                  <a:schemeClr val="dk1"/>
                </a:solidFill>
                <a:latin typeface="Calibri"/>
                <a:ea typeface="Calibri"/>
                <a:cs typeface="Calibri"/>
                <a:sym typeface="Calibri"/>
              </a:rPr>
              <a:t>Class modelled:</a:t>
            </a:r>
            <a:endParaRPr sz="2900">
              <a:solidFill>
                <a:schemeClr val="dk1"/>
              </a:solidFill>
              <a:latin typeface="Calibri"/>
              <a:ea typeface="Calibri"/>
              <a:cs typeface="Calibri"/>
              <a:sym typeface="Calibri"/>
            </a:endParaRPr>
          </a:p>
          <a:p>
            <a:pPr indent="0" lvl="0" marL="0" rtl="0" algn="ctr">
              <a:spcBef>
                <a:spcPts val="0"/>
              </a:spcBef>
              <a:spcAft>
                <a:spcPts val="0"/>
              </a:spcAft>
              <a:buNone/>
            </a:pPr>
            <a:r>
              <a:rPr lang="en-GB" sz="5200">
                <a:solidFill>
                  <a:schemeClr val="dk1"/>
                </a:solidFill>
                <a:latin typeface="Calibri"/>
                <a:ea typeface="Calibri"/>
                <a:cs typeface="Calibri"/>
                <a:sym typeface="Calibri"/>
              </a:rPr>
              <a:t>Resistance</a:t>
            </a:r>
            <a:endParaRPr sz="52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15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0"/>
          <p:cNvSpPr txBox="1"/>
          <p:nvPr>
            <p:ph type="title"/>
          </p:nvPr>
        </p:nvSpPr>
        <p:spPr>
          <a:xfrm>
            <a:off x="207817" y="149226"/>
            <a:ext cx="11776364" cy="874712"/>
          </a:xfrm>
          <a:prstGeom prst="rect">
            <a:avLst/>
          </a:prstGeom>
          <a:solidFill>
            <a:srgbClr val="002060"/>
          </a:solidFill>
          <a:ln cap="flat" cmpd="sng" w="57150">
            <a:solidFill>
              <a:srgbClr val="002060"/>
            </a:solidFill>
            <a:prstDash val="solid"/>
            <a:miter lim="800000"/>
            <a:headEnd len="sm" w="sm" type="none"/>
            <a:tailEnd len="sm" w="sm" type="none"/>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00000"/>
              <a:buFont typeface="Calibri"/>
              <a:buNone/>
            </a:pPr>
            <a:r>
              <a:rPr lang="en-GB" sz="6000">
                <a:solidFill>
                  <a:schemeClr val="lt1"/>
                </a:solidFill>
                <a:latin typeface="Calibri"/>
                <a:ea typeface="Calibri"/>
                <a:cs typeface="Calibri"/>
                <a:sym typeface="Calibri"/>
              </a:rPr>
              <a:t>PLENARY</a:t>
            </a:r>
            <a:endParaRPr/>
          </a:p>
        </p:txBody>
      </p:sp>
      <p:sp>
        <p:nvSpPr>
          <p:cNvPr id="161" name="Google Shape;161;p10"/>
          <p:cNvSpPr txBox="1"/>
          <p:nvPr/>
        </p:nvSpPr>
        <p:spPr>
          <a:xfrm>
            <a:off x="207817" y="1150612"/>
            <a:ext cx="11776364" cy="590931"/>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90000"/>
              </a:lnSpc>
              <a:spcBef>
                <a:spcPts val="0"/>
              </a:spcBef>
              <a:spcAft>
                <a:spcPts val="0"/>
              </a:spcAft>
              <a:buClr>
                <a:schemeClr val="dk1"/>
              </a:buClr>
              <a:buSzPts val="3600"/>
              <a:buFont typeface="Arial"/>
              <a:buNone/>
            </a:pPr>
            <a:r>
              <a:rPr lang="en-GB" sz="3600">
                <a:solidFill>
                  <a:schemeClr val="dk1"/>
                </a:solidFill>
                <a:latin typeface="Calibri"/>
                <a:ea typeface="Calibri"/>
                <a:cs typeface="Calibri"/>
                <a:sym typeface="Calibri"/>
              </a:rPr>
              <a:t>Why was there resistance to the British Empire in India?</a:t>
            </a:r>
            <a:endParaRPr/>
          </a:p>
        </p:txBody>
      </p:sp>
      <p:sp>
        <p:nvSpPr>
          <p:cNvPr id="162" name="Google Shape;162;p10"/>
          <p:cNvSpPr txBox="1"/>
          <p:nvPr/>
        </p:nvSpPr>
        <p:spPr>
          <a:xfrm>
            <a:off x="207817" y="1733826"/>
            <a:ext cx="7343053" cy="52629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2400">
                <a:solidFill>
                  <a:schemeClr val="dk1"/>
                </a:solidFill>
                <a:latin typeface="Calibri"/>
                <a:ea typeface="Calibri"/>
                <a:cs typeface="Calibri"/>
                <a:sym typeface="Calibri"/>
              </a:rPr>
              <a:t>Because…………………………………………………………………………………………………………………………………………………………………………………………………………………………………………………………………………………………………………………………………………………………………………………………………………………………………………</a:t>
            </a:r>
            <a:endParaRPr/>
          </a:p>
          <a:p>
            <a:pPr indent="0" lvl="0" marL="0" marR="0" rtl="0" algn="l">
              <a:spcBef>
                <a:spcPts val="0"/>
              </a:spcBef>
              <a:spcAft>
                <a:spcPts val="0"/>
              </a:spcAft>
              <a:buNone/>
            </a:pPr>
            <a:r>
              <a:rPr lang="en-GB" sz="2400">
                <a:solidFill>
                  <a:schemeClr val="dk1"/>
                </a:solidFill>
                <a:latin typeface="Calibri"/>
                <a:ea typeface="Calibri"/>
                <a:cs typeface="Calibri"/>
                <a:sym typeface="Calibri"/>
              </a:rPr>
              <a:t>But…………………………………………………………………………………………………………………………………………………………………………………………………………………………………………………………………………………………………………………………………………………………………………………………………………………………………………………</a:t>
            </a:r>
            <a:endParaRPr/>
          </a:p>
          <a:p>
            <a:pPr indent="0" lvl="0" marL="0" marR="0" rtl="0" algn="l">
              <a:spcBef>
                <a:spcPts val="0"/>
              </a:spcBef>
              <a:spcAft>
                <a:spcPts val="0"/>
              </a:spcAft>
              <a:buNone/>
            </a:pPr>
            <a:r>
              <a:rPr lang="en-GB" sz="2400">
                <a:solidFill>
                  <a:schemeClr val="dk1"/>
                </a:solidFill>
                <a:latin typeface="Calibri"/>
                <a:ea typeface="Calibri"/>
                <a:cs typeface="Calibri"/>
                <a:sym typeface="Calibri"/>
              </a:rPr>
              <a:t>So……………………………………………………………………………………………………………………………………………………………………………………………………………………………………………………………………………………………………………………………………………………………</a:t>
            </a:r>
            <a:endParaRPr sz="1400">
              <a:solidFill>
                <a:schemeClr val="dk1"/>
              </a:solidFill>
              <a:latin typeface="Calibri"/>
              <a:ea typeface="Calibri"/>
              <a:cs typeface="Calibri"/>
              <a:sym typeface="Calibri"/>
            </a:endParaRPr>
          </a:p>
        </p:txBody>
      </p:sp>
      <p:sp>
        <p:nvSpPr>
          <p:cNvPr id="163" name="Google Shape;163;p10"/>
          <p:cNvSpPr txBox="1"/>
          <p:nvPr/>
        </p:nvSpPr>
        <p:spPr>
          <a:xfrm>
            <a:off x="7550870" y="1979741"/>
            <a:ext cx="4433311" cy="4878259"/>
          </a:xfrm>
          <a:prstGeom prst="rect">
            <a:avLst/>
          </a:prstGeom>
          <a:solidFill>
            <a:srgbClr val="66FFCC"/>
          </a:solidFill>
          <a:ln cap="flat" cmpd="sng" w="57150">
            <a:solidFill>
              <a:srgbClr val="000000"/>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Include the following:</a:t>
            </a:r>
            <a:endParaRPr/>
          </a:p>
          <a:p>
            <a:pPr indent="0" lvl="0" marL="0" marR="0" rtl="0" algn="ctr">
              <a:lnSpc>
                <a:spcPct val="100000"/>
              </a:lnSpc>
              <a:spcBef>
                <a:spcPts val="0"/>
              </a:spcBef>
              <a:spcAft>
                <a:spcPts val="0"/>
              </a:spcAft>
              <a:buClr>
                <a:schemeClr val="dk1"/>
              </a:buClr>
              <a:buSzPts val="1800"/>
              <a:buFont typeface="Arial"/>
              <a:buNone/>
            </a:pPr>
            <a:r>
              <a:t/>
            </a:r>
            <a:endParaRPr b="1" sz="18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The East India Company 1600s</a:t>
            </a:r>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 Tipu and Mysore</a:t>
            </a:r>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Attack on Seringapatam (Tipu)</a:t>
            </a:r>
            <a:endParaRPr/>
          </a:p>
          <a:p>
            <a:pPr indent="0" lvl="0" marL="0" marR="0" rtl="0" algn="ctr">
              <a:lnSpc>
                <a:spcPct val="100000"/>
              </a:lnSpc>
              <a:spcBef>
                <a:spcPts val="0"/>
              </a:spcBef>
              <a:spcAft>
                <a:spcPts val="0"/>
              </a:spcAft>
              <a:buClr>
                <a:schemeClr val="dk1"/>
              </a:buClr>
              <a:buSzPts val="1800"/>
              <a:buFont typeface="Arial"/>
              <a:buNone/>
            </a:pPr>
            <a:r>
              <a:t/>
            </a:r>
            <a:endParaRPr b="1" sz="18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Sepoy army</a:t>
            </a:r>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Indian Mutiny 1857</a:t>
            </a:r>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Treatment of indigo farmers</a:t>
            </a:r>
            <a:endParaRPr/>
          </a:p>
          <a:p>
            <a:pPr indent="0" lvl="0" marL="0" marR="0" rtl="0" algn="ctr">
              <a:lnSpc>
                <a:spcPct val="100000"/>
              </a:lnSpc>
              <a:spcBef>
                <a:spcPts val="0"/>
              </a:spcBef>
              <a:spcAft>
                <a:spcPts val="0"/>
              </a:spcAft>
              <a:buClr>
                <a:schemeClr val="dk1"/>
              </a:buClr>
              <a:buSzPts val="1800"/>
              <a:buFont typeface="Arial"/>
              <a:buNone/>
            </a:pPr>
            <a:r>
              <a:t/>
            </a:r>
            <a:endParaRPr b="1" sz="18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Swadeshi Movement</a:t>
            </a:r>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Khadi Cloth</a:t>
            </a:r>
            <a:endParaRPr/>
          </a:p>
          <a:p>
            <a:pPr indent="0" lvl="0" marL="0" marR="0" rtl="0" algn="ctr">
              <a:lnSpc>
                <a:spcPct val="100000"/>
              </a:lnSpc>
              <a:spcBef>
                <a:spcPts val="0"/>
              </a:spcBef>
              <a:spcAft>
                <a:spcPts val="0"/>
              </a:spcAft>
              <a:buClr>
                <a:schemeClr val="dk1"/>
              </a:buClr>
              <a:buSzPts val="2500"/>
              <a:buFont typeface="Arial"/>
              <a:buNone/>
            </a:pPr>
            <a:r>
              <a:rPr b="1" lang="en-GB" sz="2500">
                <a:solidFill>
                  <a:schemeClr val="dk1"/>
                </a:solidFill>
                <a:latin typeface="Calibri"/>
                <a:ea typeface="Calibri"/>
                <a:cs typeface="Calibri"/>
                <a:sym typeface="Calibri"/>
              </a:rPr>
              <a:t>Gandhi</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2019-01-28T14:02:41Z</dcterms:created>
  <dc:creator>Sasha Smith</dc:creator>
</cp:coreProperties>
</file>