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5"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1" name="Shape 11"/>
        <p:cNvGrpSpPr/>
        <p:nvPr/>
      </p:nvGrpSpPr>
      <p:grpSpPr>
        <a:xfrm>
          <a:off x="0" y="0"/>
          <a:ext cx="0" cy="0"/>
          <a:chOff x="0" y="0"/>
          <a:chExt cx="0" cy="0"/>
        </a:xfrm>
      </p:grpSpPr>
      <p:sp>
        <p:nvSpPr>
          <p:cNvPr id="12" name="Google Shape;12;p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 name="Google Shape;13;p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8" name="Google Shape;18;p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1" name="Shape 21"/>
        <p:cNvGrpSpPr/>
        <p:nvPr/>
      </p:nvGrpSpPr>
      <p:grpSpPr>
        <a:xfrm>
          <a:off x="0" y="0"/>
          <a:ext cx="0" cy="0"/>
          <a:chOff x="0" y="0"/>
          <a:chExt cx="0" cy="0"/>
        </a:xfrm>
      </p:grpSpPr>
      <p:sp>
        <p:nvSpPr>
          <p:cNvPr id="22" name="Google Shape;22;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7" name="Shape 27"/>
        <p:cNvGrpSpPr/>
        <p:nvPr/>
      </p:nvGrpSpPr>
      <p:grpSpPr>
        <a:xfrm>
          <a:off x="0" y="0"/>
          <a:ext cx="0" cy="0"/>
          <a:chOff x="0" y="0"/>
          <a:chExt cx="0" cy="0"/>
        </a:xfrm>
      </p:grpSpPr>
      <p:sp>
        <p:nvSpPr>
          <p:cNvPr id="28" name="Google Shape;28;p5"/>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5"/>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3" name="Shape 33"/>
        <p:cNvGrpSpPr/>
        <p:nvPr/>
      </p:nvGrpSpPr>
      <p:grpSpPr>
        <a:xfrm>
          <a:off x="0" y="0"/>
          <a:ext cx="0" cy="0"/>
          <a:chOff x="0" y="0"/>
          <a:chExt cx="0" cy="0"/>
        </a:xfrm>
      </p:grpSpPr>
      <p:sp>
        <p:nvSpPr>
          <p:cNvPr id="34" name="Google Shape;34;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6"/>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6"/>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0" name="Shape 40"/>
        <p:cNvGrpSpPr/>
        <p:nvPr/>
      </p:nvGrpSpPr>
      <p:grpSpPr>
        <a:xfrm>
          <a:off x="0" y="0"/>
          <a:ext cx="0" cy="0"/>
          <a:chOff x="0" y="0"/>
          <a:chExt cx="0" cy="0"/>
        </a:xfrm>
      </p:grpSpPr>
      <p:sp>
        <p:nvSpPr>
          <p:cNvPr id="41" name="Google Shape;41;p7"/>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7"/>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7"/>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7"/>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7"/>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9" name="Shape 49"/>
        <p:cNvGrpSpPr/>
        <p:nvPr/>
      </p:nvGrpSpPr>
      <p:grpSpPr>
        <a:xfrm>
          <a:off x="0" y="0"/>
          <a:ext cx="0" cy="0"/>
          <a:chOff x="0" y="0"/>
          <a:chExt cx="0" cy="0"/>
        </a:xfrm>
      </p:grpSpPr>
      <p:sp>
        <p:nvSpPr>
          <p:cNvPr id="50" name="Google Shape;50;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5183188" y="987425"/>
            <a:ext cx="6172200" cy="4873625"/>
          </a:xfrm>
          <a:prstGeom prst="rect">
            <a:avLst/>
          </a:prstGeom>
          <a:noFill/>
          <a:ln>
            <a:noFill/>
          </a:ln>
        </p:spPr>
      </p:sp>
      <p:sp>
        <p:nvSpPr>
          <p:cNvPr id="64" name="Google Shape;64;p1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hyperlink" Target="https://www.vam.ac.uk/blog/fabric-of-india/the-spinning-wheel-of-democracy" TargetMode="External"/><Relationship Id="rId5" Type="http://schemas.openxmlformats.org/officeDocument/2006/relationships/hyperlink" Target="http://www.vam.ac.uk/content/exhibitions/the-fabric-of-india/textiles-in-a-changing-world/" TargetMode="External"/><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3"/>
          <p:cNvPicPr preferRelativeResize="0"/>
          <p:nvPr/>
        </p:nvPicPr>
        <p:blipFill>
          <a:blip r:embed="rId3">
            <a:alphaModFix/>
          </a:blip>
          <a:stretch>
            <a:fillRect/>
          </a:stretch>
        </p:blipFill>
        <p:spPr>
          <a:xfrm>
            <a:off x="444550" y="343266"/>
            <a:ext cx="2741411" cy="2022972"/>
          </a:xfrm>
          <a:prstGeom prst="rect">
            <a:avLst/>
          </a:prstGeom>
          <a:noFill/>
          <a:ln>
            <a:noFill/>
          </a:ln>
        </p:spPr>
      </p:pic>
      <p:sp>
        <p:nvSpPr>
          <p:cNvPr id="85" name="Google Shape;85;p13"/>
          <p:cNvSpPr/>
          <p:nvPr/>
        </p:nvSpPr>
        <p:spPr>
          <a:xfrm>
            <a:off x="3390314" y="107653"/>
            <a:ext cx="8675076" cy="455055"/>
          </a:xfrm>
          <a:prstGeom prst="rect">
            <a:avLst/>
          </a:prstGeom>
          <a:solidFill>
            <a:srgbClr val="000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2400"/>
              <a:buFont typeface="Calibri"/>
              <a:buNone/>
            </a:pPr>
            <a:r>
              <a:rPr b="1" i="0" lang="en-GB" sz="2400" u="none" cap="none" strike="noStrike">
                <a:solidFill>
                  <a:srgbClr val="FFFFFF"/>
                </a:solidFill>
                <a:latin typeface="Calibri"/>
                <a:ea typeface="Calibri"/>
                <a:cs typeface="Calibri"/>
                <a:sym typeface="Calibri"/>
              </a:rPr>
              <a:t>Lesson Planning Overview: </a:t>
            </a:r>
            <a:r>
              <a:rPr b="1" lang="en-GB" sz="2400">
                <a:solidFill>
                  <a:srgbClr val="FFFFFF"/>
                </a:solidFill>
                <a:latin typeface="Calibri"/>
                <a:ea typeface="Calibri"/>
                <a:cs typeface="Calibri"/>
                <a:sym typeface="Calibri"/>
              </a:rPr>
              <a:t>Khadi Cloth</a:t>
            </a:r>
            <a:endParaRPr b="1" i="0" sz="1800" u="none" cap="none" strike="noStrike">
              <a:solidFill>
                <a:srgbClr val="FFFFFF"/>
              </a:solidFill>
              <a:latin typeface="Calibri"/>
              <a:ea typeface="Calibri"/>
              <a:cs typeface="Calibri"/>
              <a:sym typeface="Calibri"/>
            </a:endParaRPr>
          </a:p>
        </p:txBody>
      </p:sp>
      <p:sp>
        <p:nvSpPr>
          <p:cNvPr id="86" name="Google Shape;86;p13"/>
          <p:cNvSpPr txBox="1"/>
          <p:nvPr/>
        </p:nvSpPr>
        <p:spPr>
          <a:xfrm>
            <a:off x="6596" y="3142005"/>
            <a:ext cx="3257100" cy="37866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Object Summary:</a:t>
            </a:r>
            <a:endParaRPr/>
          </a:p>
          <a:p>
            <a:pPr indent="0" lvl="0" marL="0" marR="0" rtl="0" algn="l">
              <a:lnSpc>
                <a:spcPct val="100000"/>
              </a:lnSpc>
              <a:spcBef>
                <a:spcPts val="0"/>
              </a:spcBef>
              <a:spcAft>
                <a:spcPts val="0"/>
              </a:spcAft>
              <a:buClr>
                <a:srgbClr val="000000"/>
              </a:buClr>
              <a:buSzPts val="1400"/>
              <a:buFont typeface="Calibri"/>
              <a:buNone/>
            </a:pPr>
            <a:r>
              <a:rPr lang="en-GB" sz="1300">
                <a:latin typeface="Calibri"/>
                <a:ea typeface="Calibri"/>
                <a:cs typeface="Calibri"/>
                <a:sym typeface="Calibri"/>
              </a:rPr>
              <a:t>British exploitation of India’s economy and people led to the swadeshi (‘own country’) movement of the 1890s. Swadeshi urged the nation to boycott foreign goods and buy Indian products. The principle of self-reliance influenced the nationalist leader Mohandas Gandhi in his call for swaraj (‘self-rule’). Gandhi appealed to the Indian people to spin, weave and wear khadi – a fabric hand-woven from hand-spun cotton thread. He believed this would </a:t>
            </a:r>
            <a:r>
              <a:rPr lang="en-GB" sz="1300">
                <a:latin typeface="Calibri"/>
                <a:ea typeface="Calibri"/>
                <a:cs typeface="Calibri"/>
                <a:sym typeface="Calibri"/>
              </a:rPr>
              <a:t>undermine</a:t>
            </a:r>
            <a:r>
              <a:rPr lang="en-GB" sz="1300">
                <a:latin typeface="Calibri"/>
                <a:ea typeface="Calibri"/>
                <a:cs typeface="Calibri"/>
                <a:sym typeface="Calibri"/>
              </a:rPr>
              <a:t> reliance on imported goods, increase self-sufficiency and alleviate poverty. In 1921, Indian nationalists adopted khadi cloth as a symbol of resistance and incorporated the spinning wheel into the design of their flag.</a:t>
            </a:r>
            <a:endParaRPr sz="1300"/>
          </a:p>
          <a:p>
            <a:pPr indent="0" lvl="0" marL="0" marR="0" rtl="0" algn="l">
              <a:lnSpc>
                <a:spcPct val="100000"/>
              </a:lnSpc>
              <a:spcBef>
                <a:spcPts val="0"/>
              </a:spcBef>
              <a:spcAft>
                <a:spcPts val="0"/>
              </a:spcAft>
              <a:buClr>
                <a:schemeClr val="dk1"/>
              </a:buClr>
              <a:buSzPts val="1600"/>
              <a:buFont typeface="Calibri"/>
              <a:buNone/>
            </a:pPr>
            <a:r>
              <a:t/>
            </a:r>
            <a:endParaRPr b="1" i="0" sz="1600" u="sng" cap="none" strike="noStrike">
              <a:solidFill>
                <a:srgbClr val="000000"/>
              </a:solidFill>
              <a:latin typeface="Calibri"/>
              <a:ea typeface="Calibri"/>
              <a:cs typeface="Calibri"/>
              <a:sym typeface="Calibri"/>
            </a:endParaRPr>
          </a:p>
        </p:txBody>
      </p:sp>
      <p:sp>
        <p:nvSpPr>
          <p:cNvPr id="87" name="Google Shape;87;p13"/>
          <p:cNvSpPr txBox="1"/>
          <p:nvPr/>
        </p:nvSpPr>
        <p:spPr>
          <a:xfrm rot="-5400000">
            <a:off x="-984554" y="1408287"/>
            <a:ext cx="2591700" cy="461700"/>
          </a:xfrm>
          <a:prstGeom prst="rect">
            <a:avLst/>
          </a:prstGeom>
          <a:solidFill>
            <a:srgbClr val="000060"/>
          </a:solid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FFFF"/>
              </a:buClr>
              <a:buSzPts val="2400"/>
              <a:buFont typeface="Calibri"/>
              <a:buNone/>
            </a:pPr>
            <a:r>
              <a:rPr b="1" i="0" lang="en-GB" sz="2400" u="none" cap="none" strike="noStrike">
                <a:solidFill>
                  <a:srgbClr val="FFFFFF"/>
                </a:solidFill>
                <a:latin typeface="Calibri"/>
                <a:ea typeface="Calibri"/>
                <a:cs typeface="Calibri"/>
                <a:sym typeface="Calibri"/>
              </a:rPr>
              <a:t>Objects of Empire</a:t>
            </a:r>
            <a:endParaRPr/>
          </a:p>
        </p:txBody>
      </p:sp>
      <p:sp>
        <p:nvSpPr>
          <p:cNvPr id="88" name="Google Shape;88;p13"/>
          <p:cNvSpPr txBox="1"/>
          <p:nvPr/>
        </p:nvSpPr>
        <p:spPr>
          <a:xfrm>
            <a:off x="578875" y="2366225"/>
            <a:ext cx="2648100" cy="5541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000"/>
              <a:buFont typeface="Calibri"/>
              <a:buNone/>
            </a:pPr>
            <a:r>
              <a:rPr i="1" lang="en-GB" sz="1000">
                <a:latin typeface="Calibri"/>
                <a:ea typeface="Calibri"/>
                <a:cs typeface="Calibri"/>
                <a:sym typeface="Calibri"/>
              </a:rPr>
              <a:t>Lengths of khadi (detail), plain-woven cotton, Gujarat, India, about 1867. Museum nos. 0120 (IS), 5955 (IS), © Victoria and Albert Museum</a:t>
            </a:r>
            <a:endParaRPr b="0" i="0" sz="1050" u="none" cap="none" strike="noStrike">
              <a:solidFill>
                <a:srgbClr val="000000"/>
              </a:solidFill>
              <a:latin typeface="Calibri"/>
              <a:ea typeface="Calibri"/>
              <a:cs typeface="Calibri"/>
              <a:sym typeface="Calibri"/>
            </a:endParaRPr>
          </a:p>
        </p:txBody>
      </p:sp>
      <p:cxnSp>
        <p:nvCxnSpPr>
          <p:cNvPr id="89" name="Google Shape;89;p13"/>
          <p:cNvCxnSpPr/>
          <p:nvPr/>
        </p:nvCxnSpPr>
        <p:spPr>
          <a:xfrm>
            <a:off x="3263704" y="719707"/>
            <a:ext cx="0" cy="5978503"/>
          </a:xfrm>
          <a:prstGeom prst="straightConnector1">
            <a:avLst/>
          </a:prstGeom>
          <a:noFill/>
          <a:ln cap="flat" cmpd="sng" w="57150">
            <a:solidFill>
              <a:srgbClr val="000060"/>
            </a:solidFill>
            <a:prstDash val="solid"/>
            <a:miter lim="800000"/>
            <a:headEnd len="sm" w="sm" type="none"/>
            <a:tailEnd len="sm" w="sm" type="none"/>
          </a:ln>
        </p:spPr>
      </p:cxnSp>
      <p:cxnSp>
        <p:nvCxnSpPr>
          <p:cNvPr id="90" name="Google Shape;90;p13"/>
          <p:cNvCxnSpPr/>
          <p:nvPr/>
        </p:nvCxnSpPr>
        <p:spPr>
          <a:xfrm rot="10800000">
            <a:off x="3437957" y="3429000"/>
            <a:ext cx="8477378" cy="0"/>
          </a:xfrm>
          <a:prstGeom prst="straightConnector1">
            <a:avLst/>
          </a:prstGeom>
          <a:noFill/>
          <a:ln cap="flat" cmpd="sng" w="57150">
            <a:solidFill>
              <a:srgbClr val="000060"/>
            </a:solidFill>
            <a:prstDash val="solid"/>
            <a:miter lim="800000"/>
            <a:headEnd len="sm" w="sm" type="none"/>
            <a:tailEnd len="sm" w="sm" type="none"/>
          </a:ln>
        </p:spPr>
      </p:cxnSp>
      <p:sp>
        <p:nvSpPr>
          <p:cNvPr id="91" name="Google Shape;91;p13"/>
          <p:cNvSpPr txBox="1"/>
          <p:nvPr/>
        </p:nvSpPr>
        <p:spPr>
          <a:xfrm>
            <a:off x="3216250" y="3483800"/>
            <a:ext cx="3342600" cy="3347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Lesson Ideas</a:t>
            </a:r>
            <a:endParaRPr/>
          </a:p>
          <a:p>
            <a:pPr indent="-301625" lvl="0" marL="457200" marR="0" rtl="0" algn="l">
              <a:lnSpc>
                <a:spcPct val="100000"/>
              </a:lnSpc>
              <a:spcBef>
                <a:spcPts val="0"/>
              </a:spcBef>
              <a:spcAft>
                <a:spcPts val="0"/>
              </a:spcAft>
              <a:buSzPts val="1150"/>
              <a:buFont typeface="Calibri"/>
              <a:buAutoNum type="arabicPeriod"/>
            </a:pPr>
            <a:r>
              <a:rPr lang="en-GB" sz="1150">
                <a:latin typeface="Calibri"/>
                <a:ea typeface="Calibri"/>
                <a:cs typeface="Calibri"/>
                <a:sym typeface="Calibri"/>
              </a:rPr>
              <a:t>What do we already know about the relationship between Britain and India? </a:t>
            </a:r>
            <a:r>
              <a:rPr lang="en-GB" sz="1150">
                <a:latin typeface="Calibri"/>
                <a:ea typeface="Calibri"/>
                <a:cs typeface="Calibri"/>
                <a:sym typeface="Calibri"/>
              </a:rPr>
              <a:t>Retrieval</a:t>
            </a:r>
            <a:r>
              <a:rPr lang="en-GB" sz="1150">
                <a:latin typeface="Calibri"/>
                <a:ea typeface="Calibri"/>
                <a:cs typeface="Calibri"/>
                <a:sym typeface="Calibri"/>
              </a:rPr>
              <a:t> with </a:t>
            </a:r>
            <a:r>
              <a:rPr lang="en-GB" sz="1150">
                <a:latin typeface="Calibri"/>
                <a:ea typeface="Calibri"/>
                <a:cs typeface="Calibri"/>
                <a:sym typeface="Calibri"/>
              </a:rPr>
              <a:t>prompts.</a:t>
            </a:r>
            <a:endParaRPr sz="1150">
              <a:latin typeface="Calibri"/>
              <a:ea typeface="Calibri"/>
              <a:cs typeface="Calibri"/>
              <a:sym typeface="Calibri"/>
            </a:endParaRPr>
          </a:p>
          <a:p>
            <a:pPr indent="-301625" lvl="0" marL="457200" marR="0" rtl="0" algn="l">
              <a:lnSpc>
                <a:spcPct val="100000"/>
              </a:lnSpc>
              <a:spcBef>
                <a:spcPts val="0"/>
              </a:spcBef>
              <a:spcAft>
                <a:spcPts val="0"/>
              </a:spcAft>
              <a:buSzPts val="1150"/>
              <a:buFont typeface="Calibri"/>
              <a:buAutoNum type="arabicPeriod"/>
            </a:pPr>
            <a:r>
              <a:rPr lang="en-GB" sz="1150">
                <a:latin typeface="Calibri"/>
                <a:ea typeface="Calibri"/>
                <a:cs typeface="Calibri"/>
                <a:sym typeface="Calibri"/>
              </a:rPr>
              <a:t>Discussion: What do we mean by resistance? Why might India have resisted British rule?</a:t>
            </a:r>
            <a:endParaRPr sz="1150">
              <a:latin typeface="Calibri"/>
              <a:ea typeface="Calibri"/>
              <a:cs typeface="Calibri"/>
              <a:sym typeface="Calibri"/>
            </a:endParaRPr>
          </a:p>
          <a:p>
            <a:pPr indent="-301625" lvl="0" marL="457200" marR="0" rtl="0" algn="l">
              <a:lnSpc>
                <a:spcPct val="100000"/>
              </a:lnSpc>
              <a:spcBef>
                <a:spcPts val="0"/>
              </a:spcBef>
              <a:spcAft>
                <a:spcPts val="0"/>
              </a:spcAft>
              <a:buSzPts val="1150"/>
              <a:buFont typeface="Calibri"/>
              <a:buAutoNum type="arabicPeriod"/>
            </a:pPr>
            <a:r>
              <a:rPr lang="en-GB" sz="1150">
                <a:latin typeface="Calibri"/>
                <a:ea typeface="Calibri"/>
                <a:cs typeface="Calibri"/>
                <a:sym typeface="Calibri"/>
              </a:rPr>
              <a:t>Video clip about indigo farming and the early swadeshi movement.</a:t>
            </a:r>
            <a:endParaRPr sz="1150">
              <a:latin typeface="Calibri"/>
              <a:ea typeface="Calibri"/>
              <a:cs typeface="Calibri"/>
              <a:sym typeface="Calibri"/>
            </a:endParaRPr>
          </a:p>
          <a:p>
            <a:pPr indent="-301625" lvl="0" marL="457200" marR="0" rtl="0" algn="l">
              <a:lnSpc>
                <a:spcPct val="100000"/>
              </a:lnSpc>
              <a:spcBef>
                <a:spcPts val="0"/>
              </a:spcBef>
              <a:spcAft>
                <a:spcPts val="0"/>
              </a:spcAft>
              <a:buSzPts val="1150"/>
              <a:buFont typeface="Calibri"/>
              <a:buAutoNum type="arabicPeriod"/>
            </a:pPr>
            <a:r>
              <a:rPr lang="en-GB" sz="1150">
                <a:latin typeface="Calibri"/>
                <a:ea typeface="Calibri"/>
                <a:cs typeface="Calibri"/>
                <a:sym typeface="Calibri"/>
              </a:rPr>
              <a:t>Discussion: Why did Khadi cloth become a symbol of resistance?</a:t>
            </a:r>
            <a:endParaRPr sz="1150">
              <a:latin typeface="Calibri"/>
              <a:ea typeface="Calibri"/>
              <a:cs typeface="Calibri"/>
              <a:sym typeface="Calibri"/>
            </a:endParaRPr>
          </a:p>
          <a:p>
            <a:pPr indent="-301625" lvl="0" marL="457200" marR="0" rtl="0" algn="l">
              <a:lnSpc>
                <a:spcPct val="100000"/>
              </a:lnSpc>
              <a:spcBef>
                <a:spcPts val="0"/>
              </a:spcBef>
              <a:spcAft>
                <a:spcPts val="0"/>
              </a:spcAft>
              <a:buSzPts val="1150"/>
              <a:buFont typeface="Calibri"/>
              <a:buAutoNum type="arabicPeriod"/>
            </a:pPr>
            <a:r>
              <a:rPr lang="en-GB" sz="1150">
                <a:latin typeface="Calibri"/>
                <a:ea typeface="Calibri"/>
                <a:cs typeface="Calibri"/>
                <a:sym typeface="Calibri"/>
              </a:rPr>
              <a:t>Guided reading of The Spinning Wheel of Democracy, by Divia Patel.Highlighting the causes of Indian resistance, forms of resistance, and impacts of resistance.</a:t>
            </a:r>
            <a:endParaRPr sz="1150">
              <a:latin typeface="Calibri"/>
              <a:ea typeface="Calibri"/>
              <a:cs typeface="Calibri"/>
              <a:sym typeface="Calibri"/>
            </a:endParaRPr>
          </a:p>
          <a:p>
            <a:pPr indent="-301625" lvl="0" marL="457200" marR="0" rtl="0" algn="l">
              <a:lnSpc>
                <a:spcPct val="100000"/>
              </a:lnSpc>
              <a:spcBef>
                <a:spcPts val="0"/>
              </a:spcBef>
              <a:spcAft>
                <a:spcPts val="0"/>
              </a:spcAft>
              <a:buSzPts val="1150"/>
              <a:buFont typeface="Calibri"/>
              <a:buAutoNum type="arabicPeriod"/>
            </a:pPr>
            <a:r>
              <a:rPr lang="en-GB" sz="1150">
                <a:latin typeface="Calibri"/>
                <a:ea typeface="Calibri"/>
                <a:cs typeface="Calibri"/>
                <a:sym typeface="Calibri"/>
              </a:rPr>
              <a:t>Whiteboard key word prompts to link khadi cloth to the wider context of empire.</a:t>
            </a:r>
            <a:endParaRPr sz="1150">
              <a:latin typeface="Calibri"/>
              <a:ea typeface="Calibri"/>
              <a:cs typeface="Calibri"/>
              <a:sym typeface="Calibri"/>
            </a:endParaRPr>
          </a:p>
          <a:p>
            <a:pPr indent="-301625" lvl="0" marL="457200" marR="0" rtl="0" algn="l">
              <a:lnSpc>
                <a:spcPct val="100000"/>
              </a:lnSpc>
              <a:spcBef>
                <a:spcPts val="0"/>
              </a:spcBef>
              <a:spcAft>
                <a:spcPts val="0"/>
              </a:spcAft>
              <a:buSzPts val="1150"/>
              <a:buFont typeface="Calibri"/>
              <a:buAutoNum type="arabicPeriod"/>
            </a:pPr>
            <a:r>
              <a:rPr lang="en-GB" sz="1150">
                <a:latin typeface="Calibri"/>
                <a:ea typeface="Calibri"/>
                <a:cs typeface="Calibri"/>
                <a:sym typeface="Calibri"/>
              </a:rPr>
              <a:t>Why was there resistance to British rule? Because/but/so with prompts.</a:t>
            </a:r>
            <a:endParaRPr sz="1150">
              <a:latin typeface="Calibri"/>
              <a:ea typeface="Calibri"/>
              <a:cs typeface="Calibri"/>
              <a:sym typeface="Calibri"/>
            </a:endParaRPr>
          </a:p>
        </p:txBody>
      </p:sp>
      <p:sp>
        <p:nvSpPr>
          <p:cNvPr id="92" name="Google Shape;92;p13"/>
          <p:cNvSpPr txBox="1"/>
          <p:nvPr/>
        </p:nvSpPr>
        <p:spPr>
          <a:xfrm>
            <a:off x="9080522" y="520059"/>
            <a:ext cx="2985000" cy="1139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Period &amp; Place</a:t>
            </a:r>
            <a:endParaRPr/>
          </a:p>
          <a:p>
            <a:pPr indent="0" lvl="0" marL="0" marR="0" rtl="0" algn="l">
              <a:lnSpc>
                <a:spcPct val="100000"/>
              </a:lnSpc>
              <a:spcBef>
                <a:spcPts val="0"/>
              </a:spcBef>
              <a:spcAft>
                <a:spcPts val="0"/>
              </a:spcAft>
              <a:buClr>
                <a:srgbClr val="000000"/>
              </a:buClr>
              <a:buSzPts val="1400"/>
              <a:buFont typeface="Calibri"/>
              <a:buNone/>
            </a:pPr>
            <a:r>
              <a:rPr lang="en-GB" sz="1300">
                <a:latin typeface="Calibri"/>
                <a:ea typeface="Calibri"/>
                <a:cs typeface="Calibri"/>
                <a:sym typeface="Calibri"/>
              </a:rPr>
              <a:t>The Swadeshi home movement because in the 1890s in India as a form of resistance to the British Raj.</a:t>
            </a:r>
            <a:endParaRPr sz="1100"/>
          </a:p>
          <a:p>
            <a:pPr indent="0" lvl="0" marL="0" marR="0" rtl="0" algn="l">
              <a:lnSpc>
                <a:spcPct val="100000"/>
              </a:lnSpc>
              <a:spcBef>
                <a:spcPts val="0"/>
              </a:spcBef>
              <a:spcAft>
                <a:spcPts val="0"/>
              </a:spcAft>
              <a:buClr>
                <a:schemeClr val="dk1"/>
              </a:buClr>
              <a:buSzPts val="1600"/>
              <a:buFont typeface="Calibri"/>
              <a:buNone/>
            </a:pPr>
            <a:r>
              <a:t/>
            </a:r>
            <a:endParaRPr i="0" sz="1300" cap="none" strike="noStrike">
              <a:solidFill>
                <a:srgbClr val="000000"/>
              </a:solidFill>
              <a:latin typeface="Calibri"/>
              <a:ea typeface="Calibri"/>
              <a:cs typeface="Calibri"/>
              <a:sym typeface="Calibri"/>
            </a:endParaRPr>
          </a:p>
        </p:txBody>
      </p:sp>
      <p:sp>
        <p:nvSpPr>
          <p:cNvPr id="93" name="Google Shape;93;p13"/>
          <p:cNvSpPr txBox="1"/>
          <p:nvPr/>
        </p:nvSpPr>
        <p:spPr>
          <a:xfrm>
            <a:off x="3437957" y="538891"/>
            <a:ext cx="2946600" cy="3170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Scholarship</a:t>
            </a:r>
            <a:endParaRPr/>
          </a:p>
          <a:p>
            <a:pPr indent="0" lvl="0" marL="0" marR="0" rtl="0" algn="l">
              <a:spcBef>
                <a:spcPts val="0"/>
              </a:spcBef>
              <a:spcAft>
                <a:spcPts val="0"/>
              </a:spcAft>
              <a:buNone/>
            </a:pPr>
            <a:r>
              <a:rPr lang="en-GB" sz="1200">
                <a:latin typeface="Calibri"/>
                <a:ea typeface="Calibri"/>
                <a:cs typeface="Calibri"/>
                <a:sym typeface="Calibri"/>
              </a:rPr>
              <a:t>This lesson was planned using:</a:t>
            </a:r>
            <a:endParaRPr sz="1200">
              <a:latin typeface="Calibri"/>
              <a:ea typeface="Calibri"/>
              <a:cs typeface="Calibri"/>
              <a:sym typeface="Calibri"/>
            </a:endParaRPr>
          </a:p>
          <a:p>
            <a:pPr indent="0" lvl="0" marL="0" marR="0" rtl="0" algn="l">
              <a:spcBef>
                <a:spcPts val="0"/>
              </a:spcBef>
              <a:spcAft>
                <a:spcPts val="0"/>
              </a:spcAft>
              <a:buNone/>
            </a:pPr>
            <a:r>
              <a:rPr lang="en-GB" sz="1200">
                <a:latin typeface="Calibri"/>
                <a:ea typeface="Calibri"/>
                <a:cs typeface="Calibri"/>
                <a:sym typeface="Calibri"/>
              </a:rPr>
              <a:t>The Spinning Wheel of </a:t>
            </a:r>
            <a:r>
              <a:rPr lang="en-GB" sz="1200">
                <a:latin typeface="Calibri"/>
                <a:ea typeface="Calibri"/>
                <a:cs typeface="Calibri"/>
                <a:sym typeface="Calibri"/>
              </a:rPr>
              <a:t>Democracy</a:t>
            </a:r>
            <a:r>
              <a:rPr lang="en-GB" sz="1200">
                <a:latin typeface="Calibri"/>
                <a:ea typeface="Calibri"/>
                <a:cs typeface="Calibri"/>
                <a:sym typeface="Calibri"/>
              </a:rPr>
              <a:t>, by Divia Patel, Senior Curator at the V&amp;A (V&amp;A Blog article)</a:t>
            </a:r>
            <a:endParaRPr sz="1200">
              <a:latin typeface="Calibri"/>
              <a:ea typeface="Calibri"/>
              <a:cs typeface="Calibri"/>
              <a:sym typeface="Calibri"/>
            </a:endParaRPr>
          </a:p>
          <a:p>
            <a:pPr indent="0" lvl="0" marL="0" rtl="0" algn="l">
              <a:spcBef>
                <a:spcPts val="0"/>
              </a:spcBef>
              <a:spcAft>
                <a:spcPts val="0"/>
              </a:spcAft>
              <a:buNone/>
            </a:pPr>
            <a:r>
              <a:rPr lang="en-GB" sz="1200" u="sng">
                <a:solidFill>
                  <a:schemeClr val="hlink"/>
                </a:solidFill>
                <a:latin typeface="Calibri"/>
                <a:ea typeface="Calibri"/>
                <a:cs typeface="Calibri"/>
                <a:sym typeface="Calibri"/>
                <a:hlinkClick r:id="rId4"/>
              </a:rPr>
              <a:t>https://www.vam.ac.uk/blog/fabric-of-india/the-spinning-wheel-of-democracy</a:t>
            </a:r>
            <a:r>
              <a:rPr lang="en-GB" sz="1200">
                <a:latin typeface="Calibri"/>
                <a:ea typeface="Calibri"/>
                <a:cs typeface="Calibri"/>
                <a:sym typeface="Calibri"/>
              </a:rPr>
              <a:t> </a:t>
            </a:r>
            <a:endParaRPr sz="1200">
              <a:latin typeface="Calibri"/>
              <a:ea typeface="Calibri"/>
              <a:cs typeface="Calibri"/>
              <a:sym typeface="Calibri"/>
            </a:endParaRPr>
          </a:p>
          <a:p>
            <a:pPr indent="0" lvl="0" marL="0" rtl="0" algn="l">
              <a:spcBef>
                <a:spcPts val="0"/>
              </a:spcBef>
              <a:spcAft>
                <a:spcPts val="0"/>
              </a:spcAft>
              <a:buNone/>
            </a:pPr>
            <a:r>
              <a:rPr lang="en-GB" sz="1200">
                <a:latin typeface="Calibri"/>
                <a:ea typeface="Calibri"/>
                <a:cs typeface="Calibri"/>
                <a:sym typeface="Calibri"/>
              </a:rPr>
              <a:t>See also Lisa Trivedi, </a:t>
            </a:r>
            <a:r>
              <a:rPr i="1" lang="en-GB" sz="1200">
                <a:latin typeface="Calibri"/>
                <a:ea typeface="Calibri"/>
                <a:cs typeface="Calibri"/>
                <a:sym typeface="Calibri"/>
              </a:rPr>
              <a:t>Clothing Gandhi’s nation: homespun and modern India</a:t>
            </a:r>
            <a:endParaRPr i="1" sz="1200">
              <a:latin typeface="Calibri"/>
              <a:ea typeface="Calibri"/>
              <a:cs typeface="Calibri"/>
              <a:sym typeface="Calibri"/>
            </a:endParaRPr>
          </a:p>
          <a:p>
            <a:pPr indent="0" lvl="0" marL="0" rtl="0" algn="l">
              <a:spcBef>
                <a:spcPts val="0"/>
              </a:spcBef>
              <a:spcAft>
                <a:spcPts val="0"/>
              </a:spcAft>
              <a:buNone/>
            </a:pPr>
            <a:r>
              <a:t/>
            </a:r>
            <a:endParaRPr i="1" sz="1200">
              <a:latin typeface="Calibri"/>
              <a:ea typeface="Calibri"/>
              <a:cs typeface="Calibri"/>
              <a:sym typeface="Calibri"/>
            </a:endParaRPr>
          </a:p>
          <a:p>
            <a:pPr indent="0" lvl="0" marL="0" rtl="0" algn="l">
              <a:spcBef>
                <a:spcPts val="0"/>
              </a:spcBef>
              <a:spcAft>
                <a:spcPts val="0"/>
              </a:spcAft>
              <a:buNone/>
            </a:pPr>
            <a:r>
              <a:rPr lang="en-GB" sz="1200">
                <a:latin typeface="Calibri"/>
                <a:ea typeface="Calibri"/>
                <a:cs typeface="Calibri"/>
                <a:sym typeface="Calibri"/>
              </a:rPr>
              <a:t>Further reading and links:</a:t>
            </a:r>
            <a:endParaRPr sz="1200">
              <a:latin typeface="Calibri"/>
              <a:ea typeface="Calibri"/>
              <a:cs typeface="Calibri"/>
              <a:sym typeface="Calibri"/>
            </a:endParaRPr>
          </a:p>
          <a:p>
            <a:pPr indent="0" lvl="0" marL="0" rtl="0" algn="l">
              <a:spcBef>
                <a:spcPts val="0"/>
              </a:spcBef>
              <a:spcAft>
                <a:spcPts val="0"/>
              </a:spcAft>
              <a:buNone/>
            </a:pPr>
            <a:r>
              <a:rPr lang="en-GB" sz="1200" u="sng">
                <a:solidFill>
                  <a:schemeClr val="hlink"/>
                </a:solidFill>
                <a:latin typeface="Calibri"/>
                <a:ea typeface="Calibri"/>
                <a:cs typeface="Calibri"/>
                <a:sym typeface="Calibri"/>
                <a:hlinkClick r:id="rId5"/>
              </a:rPr>
              <a:t>The Fabric of India: Textiles in a Changing World - Victoria and Albert Museum (vam.ac.uk)</a:t>
            </a:r>
            <a:r>
              <a:rPr lang="en-GB" sz="1200">
                <a:latin typeface="Calibri"/>
                <a:ea typeface="Calibri"/>
                <a:cs typeface="Calibri"/>
                <a:sym typeface="Calibri"/>
              </a:rPr>
              <a:t> </a:t>
            </a:r>
            <a:endParaRPr sz="1200">
              <a:latin typeface="Calibri"/>
              <a:ea typeface="Calibri"/>
              <a:cs typeface="Calibri"/>
              <a:sym typeface="Calibri"/>
            </a:endParaRPr>
          </a:p>
          <a:p>
            <a:pPr indent="0" lvl="0" marL="0" marR="0" rtl="0" algn="l">
              <a:lnSpc>
                <a:spcPct val="100000"/>
              </a:lnSpc>
              <a:spcBef>
                <a:spcPts val="0"/>
              </a:spcBef>
              <a:spcAft>
                <a:spcPts val="0"/>
              </a:spcAft>
              <a:buClr>
                <a:schemeClr val="dk1"/>
              </a:buClr>
              <a:buSzPts val="1600"/>
              <a:buFont typeface="Calibri"/>
              <a:buNone/>
            </a:pPr>
            <a:r>
              <a:t/>
            </a:r>
            <a:endParaRPr b="1" i="0" sz="1600" u="sng"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200"/>
              <a:buFont typeface="Calibri"/>
              <a:buNone/>
            </a:pPr>
            <a:r>
              <a:t/>
            </a:r>
            <a:endParaRPr b="0" i="0" sz="1200" u="none" cap="none" strike="noStrike">
              <a:solidFill>
                <a:srgbClr val="000000"/>
              </a:solidFill>
              <a:latin typeface="Calibri"/>
              <a:ea typeface="Calibri"/>
              <a:cs typeface="Calibri"/>
              <a:sym typeface="Calibri"/>
            </a:endParaRPr>
          </a:p>
        </p:txBody>
      </p:sp>
      <p:sp>
        <p:nvSpPr>
          <p:cNvPr id="94" name="Google Shape;94;p13"/>
          <p:cNvSpPr txBox="1"/>
          <p:nvPr/>
        </p:nvSpPr>
        <p:spPr>
          <a:xfrm>
            <a:off x="6468205" y="538891"/>
            <a:ext cx="2648100" cy="2770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Curriculum Themes</a:t>
            </a:r>
            <a:endParaRPr/>
          </a:p>
          <a:p>
            <a:pPr indent="0" lvl="0" marL="0" rtl="0" algn="l">
              <a:spcBef>
                <a:spcPts val="0"/>
              </a:spcBef>
              <a:spcAft>
                <a:spcPts val="0"/>
              </a:spcAft>
              <a:buNone/>
            </a:pPr>
            <a:r>
              <a:rPr lang="en-GB">
                <a:solidFill>
                  <a:schemeClr val="dk1"/>
                </a:solidFill>
                <a:latin typeface="Calibri"/>
                <a:ea typeface="Calibri"/>
                <a:cs typeface="Calibri"/>
                <a:sym typeface="Calibri"/>
              </a:rPr>
              <a:t>This object helps explore:</a:t>
            </a:r>
            <a:endParaRPr>
              <a:solidFill>
                <a:schemeClr val="dk1"/>
              </a:solidFill>
              <a:latin typeface="Calibri"/>
              <a:ea typeface="Calibri"/>
              <a:cs typeface="Calibri"/>
              <a:sym typeface="Calibri"/>
            </a:endParaRPr>
          </a:p>
          <a:p>
            <a:pPr indent="-317500" lvl="0" marL="457200" rtl="0" algn="l">
              <a:spcBef>
                <a:spcPts val="0"/>
              </a:spcBef>
              <a:spcAft>
                <a:spcPts val="0"/>
              </a:spcAft>
              <a:buClr>
                <a:schemeClr val="dk1"/>
              </a:buClr>
              <a:buSzPts val="1400"/>
              <a:buFont typeface="Calibri"/>
              <a:buChar char="●"/>
            </a:pPr>
            <a:r>
              <a:rPr lang="en-GB" sz="1300">
                <a:solidFill>
                  <a:schemeClr val="dk1"/>
                </a:solidFill>
                <a:latin typeface="Calibri"/>
                <a:ea typeface="Calibri"/>
                <a:cs typeface="Calibri"/>
                <a:sym typeface="Calibri"/>
              </a:rPr>
              <a:t>Colonial rule</a:t>
            </a:r>
            <a:endParaRPr sz="1300">
              <a:solidFill>
                <a:schemeClr val="dk1"/>
              </a:solidFill>
              <a:latin typeface="Calibri"/>
              <a:ea typeface="Calibri"/>
              <a:cs typeface="Calibri"/>
              <a:sym typeface="Calibri"/>
            </a:endParaRPr>
          </a:p>
          <a:p>
            <a:pPr indent="-311150" lvl="0" marL="45720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Resistance</a:t>
            </a:r>
            <a:r>
              <a:rPr lang="en-GB" sz="1300">
                <a:solidFill>
                  <a:schemeClr val="dk1"/>
                </a:solidFill>
                <a:latin typeface="Calibri"/>
                <a:ea typeface="Calibri"/>
                <a:cs typeface="Calibri"/>
                <a:sym typeface="Calibri"/>
              </a:rPr>
              <a:t> to British rule</a:t>
            </a:r>
            <a:endParaRPr sz="1300">
              <a:solidFill>
                <a:schemeClr val="dk1"/>
              </a:solidFill>
              <a:latin typeface="Calibri"/>
              <a:ea typeface="Calibri"/>
              <a:cs typeface="Calibri"/>
              <a:sym typeface="Calibri"/>
            </a:endParaRPr>
          </a:p>
          <a:p>
            <a:pPr indent="-311150" lvl="0" marL="45720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Passive resistance</a:t>
            </a:r>
            <a:endParaRPr sz="1300">
              <a:solidFill>
                <a:schemeClr val="dk1"/>
              </a:solidFill>
              <a:latin typeface="Calibri"/>
              <a:ea typeface="Calibri"/>
              <a:cs typeface="Calibri"/>
              <a:sym typeface="Calibri"/>
            </a:endParaRPr>
          </a:p>
          <a:p>
            <a:pPr indent="-311150" lvl="0" marL="45720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Leadership of resistance </a:t>
            </a:r>
            <a:endParaRPr sz="1300">
              <a:solidFill>
                <a:schemeClr val="dk1"/>
              </a:solidFill>
              <a:latin typeface="Calibri"/>
              <a:ea typeface="Calibri"/>
              <a:cs typeface="Calibri"/>
              <a:sym typeface="Calibri"/>
            </a:endParaRPr>
          </a:p>
          <a:p>
            <a:pPr indent="-311150" lvl="0" marL="45720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Trade</a:t>
            </a:r>
            <a:endParaRPr sz="1300">
              <a:solidFill>
                <a:schemeClr val="dk1"/>
              </a:solidFill>
              <a:latin typeface="Calibri"/>
              <a:ea typeface="Calibri"/>
              <a:cs typeface="Calibri"/>
              <a:sym typeface="Calibri"/>
            </a:endParaRPr>
          </a:p>
          <a:p>
            <a:pPr indent="-311150" lvl="0" marL="45720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Environmental impact of British rule (indigo farming)</a:t>
            </a:r>
            <a:endParaRPr sz="1300">
              <a:solidFill>
                <a:schemeClr val="dk1"/>
              </a:solidFill>
              <a:latin typeface="Calibri"/>
              <a:ea typeface="Calibri"/>
              <a:cs typeface="Calibri"/>
              <a:sym typeface="Calibri"/>
            </a:endParaRPr>
          </a:p>
          <a:p>
            <a:pPr indent="-311150" lvl="0" marL="45720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Symbols of resistance</a:t>
            </a:r>
            <a:endParaRPr sz="1300">
              <a:solidFill>
                <a:schemeClr val="dk1"/>
              </a:solidFill>
              <a:latin typeface="Calibri"/>
              <a:ea typeface="Calibri"/>
              <a:cs typeface="Calibri"/>
              <a:sym typeface="Calibri"/>
            </a:endParaRPr>
          </a:p>
          <a:p>
            <a:pPr indent="-311150" lvl="0" marL="45720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Indian </a:t>
            </a:r>
            <a:r>
              <a:rPr lang="en-GB" sz="1300">
                <a:solidFill>
                  <a:schemeClr val="dk1"/>
                </a:solidFill>
                <a:latin typeface="Calibri"/>
                <a:ea typeface="Calibri"/>
                <a:cs typeface="Calibri"/>
                <a:sym typeface="Calibri"/>
              </a:rPr>
              <a:t>independence</a:t>
            </a:r>
            <a:endParaRPr sz="1300">
              <a:solidFill>
                <a:schemeClr val="dk1"/>
              </a:solidFill>
              <a:latin typeface="Calibri"/>
              <a:ea typeface="Calibri"/>
              <a:cs typeface="Calibri"/>
              <a:sym typeface="Calibri"/>
            </a:endParaRPr>
          </a:p>
          <a:p>
            <a:pPr indent="-311150" lvl="0" marL="45720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Legacy of Empire</a:t>
            </a:r>
            <a:endParaRPr sz="1300">
              <a:solidFill>
                <a:schemeClr val="dk1"/>
              </a:solidFill>
              <a:latin typeface="Calibri"/>
              <a:ea typeface="Calibri"/>
              <a:cs typeface="Calibri"/>
              <a:sym typeface="Calibri"/>
            </a:endParaRPr>
          </a:p>
          <a:p>
            <a:pPr indent="-311150" lvl="0" marL="457200" rtl="0" algn="l">
              <a:spcBef>
                <a:spcPts val="0"/>
              </a:spcBef>
              <a:spcAft>
                <a:spcPts val="0"/>
              </a:spcAft>
              <a:buClr>
                <a:schemeClr val="dk1"/>
              </a:buClr>
              <a:buSzPts val="1300"/>
              <a:buFont typeface="Calibri"/>
              <a:buChar char="●"/>
            </a:pPr>
            <a:r>
              <a:rPr lang="en-GB" sz="1300">
                <a:solidFill>
                  <a:schemeClr val="dk1"/>
                </a:solidFill>
                <a:latin typeface="Calibri"/>
                <a:ea typeface="Calibri"/>
                <a:cs typeface="Calibri"/>
                <a:sym typeface="Calibri"/>
              </a:rPr>
              <a:t>Types of objects/exhibitions</a:t>
            </a:r>
            <a:endParaRPr sz="1300">
              <a:solidFill>
                <a:schemeClr val="dk1"/>
              </a:solidFill>
              <a:latin typeface="Calibri"/>
              <a:ea typeface="Calibri"/>
              <a:cs typeface="Calibri"/>
              <a:sym typeface="Calibri"/>
            </a:endParaRPr>
          </a:p>
        </p:txBody>
      </p:sp>
      <p:sp>
        <p:nvSpPr>
          <p:cNvPr id="95" name="Google Shape;95;p13"/>
          <p:cNvSpPr txBox="1"/>
          <p:nvPr/>
        </p:nvSpPr>
        <p:spPr>
          <a:xfrm>
            <a:off x="6558825" y="3477925"/>
            <a:ext cx="3126000" cy="34941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Calibri"/>
              <a:buNone/>
            </a:pPr>
            <a:r>
              <a:rPr b="1" i="0" lang="en-GB" sz="1600" u="sng" cap="none" strike="noStrike">
                <a:solidFill>
                  <a:srgbClr val="000000"/>
                </a:solidFill>
                <a:latin typeface="Calibri"/>
                <a:ea typeface="Calibri"/>
                <a:cs typeface="Calibri"/>
                <a:sym typeface="Calibri"/>
              </a:rPr>
              <a:t>Sequencing &amp; Pairing</a:t>
            </a:r>
            <a:endParaRPr/>
          </a:p>
          <a:p>
            <a:pPr indent="0" lvl="0" marL="0" rtl="0" algn="l">
              <a:spcBef>
                <a:spcPts val="0"/>
              </a:spcBef>
              <a:spcAft>
                <a:spcPts val="0"/>
              </a:spcAft>
              <a:buClr>
                <a:schemeClr val="dk1"/>
              </a:buClr>
              <a:buFont typeface="Arial"/>
              <a:buNone/>
            </a:pPr>
            <a:r>
              <a:rPr lang="en-GB" sz="1200">
                <a:solidFill>
                  <a:schemeClr val="dk1"/>
                </a:solidFill>
                <a:latin typeface="Calibri"/>
                <a:ea typeface="Calibri"/>
                <a:cs typeface="Calibri"/>
                <a:sym typeface="Calibri"/>
              </a:rPr>
              <a:t>The Swadeshi movement and khadi cloth help teach about resistance, so would pair well with an enquiry into resistance to British rule. As such, it would also pair well with lessons that give space for indigenous voices and leadership of movements against the British Empire. It also pairs well with lessons that consider symbols and the types of objects that have value in telling the story of Empire. </a:t>
            </a:r>
            <a:endParaRPr sz="1200">
              <a:solidFill>
                <a:schemeClr val="dk1"/>
              </a:solidFill>
              <a:latin typeface="Calibri"/>
              <a:ea typeface="Calibri"/>
              <a:cs typeface="Calibri"/>
              <a:sym typeface="Calibri"/>
            </a:endParaRPr>
          </a:p>
          <a:p>
            <a:pPr indent="0" lvl="0" marL="0" rtl="0" algn="l">
              <a:spcBef>
                <a:spcPts val="0"/>
              </a:spcBef>
              <a:spcAft>
                <a:spcPts val="0"/>
              </a:spcAft>
              <a:buClr>
                <a:schemeClr val="dk1"/>
              </a:buClr>
              <a:buFont typeface="Arial"/>
              <a:buNone/>
            </a:pPr>
            <a:r>
              <a:rPr lang="en-GB" sz="1200">
                <a:solidFill>
                  <a:schemeClr val="dk1"/>
                </a:solidFill>
                <a:latin typeface="Calibri"/>
                <a:ea typeface="Calibri"/>
                <a:cs typeface="Calibri"/>
                <a:sym typeface="Calibri"/>
              </a:rPr>
              <a:t>In our enquiry, this lesson forms part of a sequence of lessons into the British Empire in India. It build on prior learning about the Mughal Empire &amp; Indian kingdoms prior to EIC trade, the Anglo-Mysore wars &amp; </a:t>
            </a:r>
            <a:r>
              <a:rPr lang="en-GB" sz="1200">
                <a:solidFill>
                  <a:schemeClr val="dk1"/>
                </a:solidFill>
                <a:latin typeface="Calibri"/>
                <a:ea typeface="Calibri"/>
                <a:cs typeface="Calibri"/>
                <a:sym typeface="Calibri"/>
              </a:rPr>
              <a:t>Seringapatam</a:t>
            </a:r>
            <a:r>
              <a:rPr lang="en-GB" sz="1200">
                <a:solidFill>
                  <a:schemeClr val="dk1"/>
                </a:solidFill>
                <a:latin typeface="Calibri"/>
                <a:ea typeface="Calibri"/>
                <a:cs typeface="Calibri"/>
                <a:sym typeface="Calibri"/>
              </a:rPr>
              <a:t>, and the Indian Rebellion.  It links to future lessons on </a:t>
            </a:r>
            <a:r>
              <a:rPr lang="en-GB" sz="1200">
                <a:solidFill>
                  <a:schemeClr val="dk1"/>
                </a:solidFill>
                <a:latin typeface="Calibri"/>
                <a:ea typeface="Calibri"/>
                <a:cs typeface="Calibri"/>
                <a:sym typeface="Calibri"/>
              </a:rPr>
              <a:t>the</a:t>
            </a:r>
            <a:r>
              <a:rPr lang="en-GB" sz="1200">
                <a:solidFill>
                  <a:schemeClr val="dk1"/>
                </a:solidFill>
                <a:latin typeface="Calibri"/>
                <a:ea typeface="Calibri"/>
                <a:cs typeface="Calibri"/>
                <a:sym typeface="Calibri"/>
              </a:rPr>
              <a:t> partition of India. </a:t>
            </a:r>
            <a:endParaRPr sz="1300">
              <a:latin typeface="Calibri"/>
              <a:ea typeface="Calibri"/>
              <a:cs typeface="Calibri"/>
              <a:sym typeface="Calibri"/>
            </a:endParaRPr>
          </a:p>
          <a:p>
            <a:pPr indent="0" lvl="0" marL="0" marR="0" rtl="0" algn="l">
              <a:lnSpc>
                <a:spcPct val="100000"/>
              </a:lnSpc>
              <a:spcBef>
                <a:spcPts val="0"/>
              </a:spcBef>
              <a:spcAft>
                <a:spcPts val="0"/>
              </a:spcAft>
              <a:buClr>
                <a:schemeClr val="dk1"/>
              </a:buClr>
              <a:buSzPts val="1300"/>
              <a:buFont typeface="Calibri"/>
              <a:buNone/>
            </a:pPr>
            <a:r>
              <a:t/>
            </a:r>
            <a:endParaRPr b="0" i="0" sz="1300" u="none" cap="none" strike="noStrike">
              <a:solidFill>
                <a:srgbClr val="000000"/>
              </a:solidFill>
              <a:latin typeface="Calibri"/>
              <a:ea typeface="Calibri"/>
              <a:cs typeface="Calibri"/>
              <a:sym typeface="Calibri"/>
            </a:endParaRPr>
          </a:p>
        </p:txBody>
      </p:sp>
      <p:sp>
        <p:nvSpPr>
          <p:cNvPr id="96" name="Google Shape;96;p13"/>
          <p:cNvSpPr txBox="1"/>
          <p:nvPr/>
        </p:nvSpPr>
        <p:spPr>
          <a:xfrm>
            <a:off x="9702550" y="3483801"/>
            <a:ext cx="2324700" cy="2709000"/>
          </a:xfrm>
          <a:prstGeom prst="rect">
            <a:avLst/>
          </a:prstGeom>
          <a:no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Calibri"/>
              <a:buNone/>
            </a:pPr>
            <a:r>
              <a:rPr b="1" i="0" lang="en-GB" sz="1400" u="none" cap="none" strike="noStrike">
                <a:solidFill>
                  <a:srgbClr val="000000"/>
                </a:solidFill>
                <a:latin typeface="Calibri"/>
                <a:ea typeface="Calibri"/>
                <a:cs typeface="Calibri"/>
                <a:sym typeface="Calibri"/>
              </a:rPr>
              <a:t>Notes on teaching…</a:t>
            </a:r>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This lesson was planned for KS3 Year 8 students. The enquiry that asks </a:t>
            </a:r>
            <a:r>
              <a:rPr i="1" lang="en-GB" sz="1200">
                <a:solidFill>
                  <a:schemeClr val="dk1"/>
                </a:solidFill>
                <a:latin typeface="Calibri"/>
                <a:ea typeface="Calibri"/>
                <a:cs typeface="Calibri"/>
                <a:sym typeface="Calibri"/>
              </a:rPr>
              <a:t>‘How can material objects help us to understand Britain's role in the world?’.</a:t>
            </a:r>
            <a:endParaRPr i="1" sz="1200">
              <a:solidFill>
                <a:schemeClr val="dk1"/>
              </a:solidFill>
              <a:latin typeface="Calibri"/>
              <a:ea typeface="Calibri"/>
              <a:cs typeface="Calibri"/>
              <a:sym typeface="Calibri"/>
            </a:endParaRPr>
          </a:p>
          <a:p>
            <a:pPr indent="0" lvl="0" marL="0" rtl="0" algn="l">
              <a:spcBef>
                <a:spcPts val="0"/>
              </a:spcBef>
              <a:spcAft>
                <a:spcPts val="0"/>
              </a:spcAft>
              <a:buNone/>
            </a:pPr>
            <a:r>
              <a:rPr lang="en-GB" sz="1200">
                <a:solidFill>
                  <a:schemeClr val="dk1"/>
                </a:solidFill>
                <a:latin typeface="Calibri"/>
                <a:ea typeface="Calibri"/>
                <a:cs typeface="Calibri"/>
                <a:sym typeface="Calibri"/>
              </a:rPr>
              <a:t>We use lengths of actual khadi cloth in the lesson as a way to bring the object into the classroom. This was done the second year of teaching the enquiry and having the material in the classroom really elevated the lesson for students.</a:t>
            </a:r>
            <a:endParaRPr b="1" i="0" sz="1400" u="none" cap="none" strike="noStrike">
              <a:solidFill>
                <a:srgbClr val="000000"/>
              </a:solidFill>
              <a:latin typeface="Calibri"/>
              <a:ea typeface="Calibri"/>
              <a:cs typeface="Calibri"/>
              <a:sym typeface="Calibri"/>
            </a:endParaRPr>
          </a:p>
        </p:txBody>
      </p:sp>
      <p:pic>
        <p:nvPicPr>
          <p:cNvPr id="97" name="Google Shape;97;p13"/>
          <p:cNvPicPr preferRelativeResize="0"/>
          <p:nvPr/>
        </p:nvPicPr>
        <p:blipFill rotWithShape="1">
          <a:blip r:embed="rId6">
            <a:alphaModFix/>
          </a:blip>
          <a:srcRect b="0" l="0" r="0" t="16770"/>
          <a:stretch/>
        </p:blipFill>
        <p:spPr>
          <a:xfrm>
            <a:off x="9221600" y="1506875"/>
            <a:ext cx="2789700" cy="1789400"/>
          </a:xfrm>
          <a:prstGeom prst="rect">
            <a:avLst/>
          </a:prstGeom>
          <a:noFill/>
          <a:ln>
            <a:noFill/>
          </a:ln>
        </p:spPr>
      </p:pic>
      <p:sp>
        <p:nvSpPr>
          <p:cNvPr id="98" name="Google Shape;98;p13"/>
          <p:cNvSpPr txBox="1"/>
          <p:nvPr/>
        </p:nvSpPr>
        <p:spPr>
          <a:xfrm>
            <a:off x="9470039" y="6202035"/>
            <a:ext cx="2789700" cy="646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1" lang="en-GB" sz="1200">
                <a:solidFill>
                  <a:srgbClr val="000000"/>
                </a:solidFill>
                <a:latin typeface="Calibri"/>
                <a:ea typeface="Calibri"/>
                <a:cs typeface="Calibri"/>
                <a:sym typeface="Calibri"/>
              </a:rPr>
              <a:t>By Sasha Smith (@SashaL_Smith)  </a:t>
            </a:r>
            <a:endParaRPr/>
          </a:p>
          <a:p>
            <a:pPr indent="0" lvl="0" marL="0" marR="0" rtl="0" algn="ctr">
              <a:spcBef>
                <a:spcPts val="0"/>
              </a:spcBef>
              <a:spcAft>
                <a:spcPts val="0"/>
              </a:spcAft>
              <a:buNone/>
            </a:pPr>
            <a:r>
              <a:rPr b="1" i="1" lang="en-GB" sz="1200">
                <a:solidFill>
                  <a:srgbClr val="000000"/>
                </a:solidFill>
                <a:latin typeface="Calibri"/>
                <a:ea typeface="Calibri"/>
                <a:cs typeface="Calibri"/>
                <a:sym typeface="Calibri"/>
              </a:rPr>
              <a:t>For the Objects of Empire Project, </a:t>
            </a:r>
            <a:endParaRPr/>
          </a:p>
          <a:p>
            <a:pPr indent="0" lvl="0" marL="0" marR="0" rtl="0" algn="ctr">
              <a:spcBef>
                <a:spcPts val="0"/>
              </a:spcBef>
              <a:spcAft>
                <a:spcPts val="0"/>
              </a:spcAft>
              <a:buNone/>
            </a:pPr>
            <a:r>
              <a:rPr b="1" i="1" lang="en-GB" sz="1200">
                <a:solidFill>
                  <a:srgbClr val="000000"/>
                </a:solidFill>
                <a:latin typeface="Calibri"/>
                <a:ea typeface="Calibri"/>
                <a:cs typeface="Calibri"/>
                <a:sym typeface="Calibri"/>
              </a:rPr>
              <a:t>supported by The University of Lincoln</a:t>
            </a:r>
            <a:endParaRPr/>
          </a:p>
        </p:txBody>
      </p:sp>
    </p:spTree>
  </p:cSld>
  <p:clrMapOvr>
    <a:masterClrMapping/>
  </p:clrMapOvr>
</p:sld>
</file>

<file path=ppt/theme/theme1.xml><?xml version="1.0" encoding="utf-8"?>
<a:theme xmlns:a="http://schemas.openxmlformats.org/drawingml/2006/main" xmlns:r="http://schemas.openxmlformats.org/officeDocument/2006/relationships" name="1_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