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3447" autoAdjust="0"/>
  </p:normalViewPr>
  <p:slideViewPr>
    <p:cSldViewPr snapToGrid="0">
      <p:cViewPr varScale="1">
        <p:scale>
          <a:sx n="86" d="100"/>
          <a:sy n="86" d="100"/>
        </p:scale>
        <p:origin x="10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9164284-374F-4D9D-8287-938E75D1FAE6}"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2300803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164284-374F-4D9D-8287-938E75D1FAE6}"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163868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164284-374F-4D9D-8287-938E75D1FAE6}"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3669238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164284-374F-4D9D-8287-938E75D1FAE6}"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361248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164284-374F-4D9D-8287-938E75D1FAE6}" type="datetimeFigureOut">
              <a:rPr lang="en-GB" smtClean="0"/>
              <a:t>23/04/2024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374479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9164284-374F-4D9D-8287-938E75D1FAE6}" type="datetimeFigureOut">
              <a:rPr lang="en-GB" smtClean="0"/>
              <a:t>23/04/2024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16610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9164284-374F-4D9D-8287-938E75D1FAE6}" type="datetimeFigureOut">
              <a:rPr lang="en-GB" smtClean="0"/>
              <a:t>23/04/2024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253069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9164284-374F-4D9D-8287-938E75D1FAE6}" type="datetimeFigureOut">
              <a:rPr lang="en-GB" smtClean="0"/>
              <a:t>23/04/2024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427359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164284-374F-4D9D-8287-938E75D1FAE6}" type="datetimeFigureOut">
              <a:rPr lang="en-GB" smtClean="0"/>
              <a:t>23/04/2024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284066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164284-374F-4D9D-8287-938E75D1FAE6}" type="datetimeFigureOut">
              <a:rPr lang="en-GB" smtClean="0"/>
              <a:t>23/04/2024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132665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9164284-374F-4D9D-8287-938E75D1FAE6}" type="datetimeFigureOut">
              <a:rPr lang="en-GB" smtClean="0"/>
              <a:t>23/04/2024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DAD2BC-6D62-4ADA-A32B-F4BE83B5E2DC}" type="slidenum">
              <a:rPr lang="en-GB" smtClean="0"/>
              <a:t>‹#›</a:t>
            </a:fld>
            <a:endParaRPr lang="en-GB"/>
          </a:p>
        </p:txBody>
      </p:sp>
    </p:spTree>
    <p:extLst>
      <p:ext uri="{BB962C8B-B14F-4D97-AF65-F5344CB8AC3E}">
        <p14:creationId xmlns:p14="http://schemas.microsoft.com/office/powerpoint/2010/main" val="3943182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64284-374F-4D9D-8287-938E75D1FAE6}" type="datetimeFigureOut">
              <a:rPr lang="en-GB" smtClean="0"/>
              <a:t>23/04/2024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AD2BC-6D62-4ADA-A32B-F4BE83B5E2DC}" type="slidenum">
              <a:rPr lang="en-GB" smtClean="0"/>
              <a:t>‹#›</a:t>
            </a:fld>
            <a:endParaRPr lang="en-GB"/>
          </a:p>
        </p:txBody>
      </p:sp>
    </p:spTree>
    <p:extLst>
      <p:ext uri="{BB962C8B-B14F-4D97-AF65-F5344CB8AC3E}">
        <p14:creationId xmlns:p14="http://schemas.microsoft.com/office/powerpoint/2010/main" val="19339638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smarthistory.org/bichtir-jahangir-preferring-a-sufi-shaikh-to-kings/"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4529BD-2002-AC8B-3752-638A160F8845}"/>
              </a:ext>
            </a:extLst>
          </p:cNvPr>
          <p:cNvSpPr/>
          <p:nvPr/>
        </p:nvSpPr>
        <p:spPr>
          <a:xfrm>
            <a:off x="3390314" y="107653"/>
            <a:ext cx="8675076" cy="455055"/>
          </a:xfrm>
          <a:prstGeom prst="rect">
            <a:avLst/>
          </a:prstGeom>
          <a:solidFill>
            <a:srgbClr val="000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mn-cs"/>
              </a:rPr>
              <a:t>Lesson Planning Overview: </a:t>
            </a:r>
            <a:r>
              <a:rPr kumimoji="0" lang="en-GB" sz="2000" b="1" i="0" u="none" strike="noStrike" kern="1200" cap="none" spc="0" normalizeH="0" baseline="0" noProof="0" dirty="0" err="1">
                <a:ln>
                  <a:noFill/>
                </a:ln>
                <a:solidFill>
                  <a:prstClr val="white"/>
                </a:solidFill>
                <a:effectLst/>
                <a:uLnTx/>
                <a:uFillTx/>
                <a:latin typeface="Calibri" panose="020F0502020204030204"/>
                <a:ea typeface="+mn-ea"/>
                <a:cs typeface="+mn-cs"/>
              </a:rPr>
              <a:t>Bichitr</a:t>
            </a:r>
            <a:r>
              <a:rPr kumimoji="0" lang="en-GB" sz="2000" b="1" i="0" u="none" strike="noStrike" kern="1200" cap="none" spc="0" normalizeH="0" baseline="0" noProof="0" dirty="0">
                <a:ln>
                  <a:noFill/>
                </a:ln>
                <a:solidFill>
                  <a:prstClr val="white"/>
                </a:solidFill>
                <a:effectLst/>
                <a:uLnTx/>
                <a:uFillTx/>
                <a:latin typeface="Calibri" panose="020F0502020204030204"/>
                <a:ea typeface="+mn-ea"/>
                <a:cs typeface="+mn-cs"/>
              </a:rPr>
              <a:t> miniature of Mughal Emperor Jahangir</a:t>
            </a:r>
            <a:endParaRPr kumimoji="0" lang="en-GB"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9C23AD2-55A7-7481-E9D8-5D06E255590D}"/>
              </a:ext>
            </a:extLst>
          </p:cNvPr>
          <p:cNvSpPr txBox="1"/>
          <p:nvPr/>
        </p:nvSpPr>
        <p:spPr>
          <a:xfrm>
            <a:off x="13222" y="4359108"/>
            <a:ext cx="3228935" cy="280076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rPr>
              <a:t>Object Summary: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u="none" strike="noStrike" kern="1200" cap="none" spc="0" normalizeH="0" baseline="0" noProof="0" dirty="0">
                <a:ln>
                  <a:noFill/>
                </a:ln>
                <a:solidFill>
                  <a:prstClr val="black"/>
                </a:solidFill>
                <a:effectLst/>
                <a:uLnTx/>
                <a:uFillTx/>
                <a:latin typeface="Calibri" panose="020F0502020204030204"/>
                <a:ea typeface="+mn-ea"/>
                <a:cs typeface="+mn-cs"/>
              </a:rPr>
              <a:t>This is a revealing miniature painting from the 1610s, which shows the Mughal Emperor Jahangir receiving a gift of a holy book from a Sufi Shaikh. We see lots of religious iconography, including halos and angels and an intriguing hourglass which serves as the Emperor’s seat. Crucially, at a time when the EIC’s Sir Thomas Roe had just been appointed as the Company’s first Ambassador to the Mughal Court, King James I is clearly seen in a ‘queue’ to be received by Jahangir, following the Shaikh and the Ottoman Emperor, and artist </a:t>
            </a:r>
            <a:r>
              <a:rPr kumimoji="0" lang="en-GB" sz="1200" b="0" u="none" strike="noStrike" kern="1200" cap="none" spc="0" normalizeH="0" baseline="0" noProof="0" dirty="0" err="1">
                <a:ln>
                  <a:noFill/>
                </a:ln>
                <a:solidFill>
                  <a:prstClr val="black"/>
                </a:solidFill>
                <a:effectLst/>
                <a:uLnTx/>
                <a:uFillTx/>
                <a:latin typeface="Calibri" panose="020F0502020204030204"/>
                <a:ea typeface="+mn-ea"/>
                <a:cs typeface="+mn-cs"/>
              </a:rPr>
              <a:t>Bichitr</a:t>
            </a:r>
            <a:r>
              <a:rPr kumimoji="0" lang="en-GB" sz="1200" b="0" u="none" strike="noStrike" kern="1200" cap="none" spc="0" normalizeH="0" baseline="0" noProof="0" dirty="0">
                <a:ln>
                  <a:noFill/>
                </a:ln>
                <a:solidFill>
                  <a:prstClr val="black"/>
                </a:solidFill>
                <a:effectLst/>
                <a:uLnTx/>
                <a:uFillTx/>
                <a:latin typeface="Calibri" panose="020F0502020204030204"/>
                <a:ea typeface="+mn-ea"/>
                <a:cs typeface="+mn-cs"/>
              </a:rPr>
              <a:t> himself.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4372167B-6F7F-E5B0-BDCB-444CEA84A439}"/>
              </a:ext>
            </a:extLst>
          </p:cNvPr>
          <p:cNvSpPr txBox="1"/>
          <p:nvPr/>
        </p:nvSpPr>
        <p:spPr>
          <a:xfrm rot="16200000">
            <a:off x="-984580" y="1146171"/>
            <a:ext cx="2591716" cy="461665"/>
          </a:xfrm>
          <a:prstGeom prst="rect">
            <a:avLst/>
          </a:prstGeom>
          <a:solidFill>
            <a:srgbClr val="000060"/>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white"/>
                </a:solidFill>
                <a:effectLst/>
                <a:uLnTx/>
                <a:uFillTx/>
                <a:latin typeface="Calibri" panose="020F0502020204030204"/>
                <a:ea typeface="+mn-ea"/>
                <a:cs typeface="+mn-cs"/>
              </a:rPr>
              <a:t>Objects of Empire</a:t>
            </a:r>
          </a:p>
        </p:txBody>
      </p:sp>
      <p:sp>
        <p:nvSpPr>
          <p:cNvPr id="12" name="TextBox 11">
            <a:extLst>
              <a:ext uri="{FF2B5EF4-FFF2-40B4-BE49-F238E27FC236}">
                <a16:creationId xmlns:a16="http://schemas.microsoft.com/office/drawing/2014/main" id="{9E191AB2-47E5-B1E4-40AC-1221810C4C8F}"/>
              </a:ext>
            </a:extLst>
          </p:cNvPr>
          <p:cNvSpPr txBox="1"/>
          <p:nvPr/>
        </p:nvSpPr>
        <p:spPr>
          <a:xfrm>
            <a:off x="-8655" y="3892549"/>
            <a:ext cx="3211479" cy="553998"/>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1000" b="0" i="1" u="none" strike="noStrike" kern="1200" cap="none" spc="0" normalizeH="0" baseline="0" noProof="0" dirty="0">
                <a:ln>
                  <a:noFill/>
                </a:ln>
                <a:solidFill>
                  <a:prstClr val="black"/>
                </a:solidFill>
                <a:effectLst/>
                <a:uLnTx/>
                <a:uFillTx/>
                <a:latin typeface="Calibri" panose="020F0502020204030204"/>
                <a:ea typeface="+mn-ea"/>
                <a:cs typeface="+mn-cs"/>
              </a:rPr>
              <a:t>‘Jahangir preferring a Sufi Shaikh to Kings’, </a:t>
            </a:r>
            <a:r>
              <a:rPr kumimoji="0" lang="en-GB" sz="1000" b="0" i="1" u="none" strike="noStrike" kern="1200" cap="none" spc="0" normalizeH="0" baseline="0" noProof="0" dirty="0" err="1">
                <a:ln>
                  <a:noFill/>
                </a:ln>
                <a:solidFill>
                  <a:prstClr val="black"/>
                </a:solidFill>
                <a:effectLst/>
                <a:uLnTx/>
                <a:uFillTx/>
                <a:latin typeface="Calibri" panose="020F0502020204030204"/>
                <a:ea typeface="+mn-ea"/>
                <a:cs typeface="+mn-cs"/>
              </a:rPr>
              <a:t>Bichitr</a:t>
            </a:r>
            <a:r>
              <a:rPr kumimoji="0" lang="en-GB" sz="1000" b="0" i="1" u="none" strike="noStrike" kern="1200" cap="none" spc="0" normalizeH="0" baseline="0" noProof="0" dirty="0">
                <a:ln>
                  <a:noFill/>
                </a:ln>
                <a:solidFill>
                  <a:prstClr val="black"/>
                </a:solidFill>
                <a:effectLst/>
                <a:uLnTx/>
                <a:uFillTx/>
                <a:latin typeface="Calibri" panose="020F0502020204030204"/>
                <a:ea typeface="+mn-ea"/>
                <a:cs typeface="+mn-cs"/>
              </a:rPr>
              <a:t>, Mughal artist, miniature c.1615-18, National Museum of Asian Art, Smithsonian, Washington, D.C.</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C61D9C3C-0EAA-690D-EB67-1051445EA734}"/>
              </a:ext>
            </a:extLst>
          </p:cNvPr>
          <p:cNvCxnSpPr>
            <a:cxnSpLocks/>
          </p:cNvCxnSpPr>
          <p:nvPr/>
        </p:nvCxnSpPr>
        <p:spPr>
          <a:xfrm>
            <a:off x="3263704" y="719707"/>
            <a:ext cx="0" cy="5978503"/>
          </a:xfrm>
          <a:prstGeom prst="line">
            <a:avLst/>
          </a:prstGeom>
          <a:ln w="57150">
            <a:solidFill>
              <a:srgbClr val="00006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DD67EE2-40AB-8D19-2767-F52B28F49374}"/>
              </a:ext>
            </a:extLst>
          </p:cNvPr>
          <p:cNvCxnSpPr>
            <a:cxnSpLocks/>
          </p:cNvCxnSpPr>
          <p:nvPr/>
        </p:nvCxnSpPr>
        <p:spPr>
          <a:xfrm flipH="1">
            <a:off x="3437957" y="3429000"/>
            <a:ext cx="8477378" cy="0"/>
          </a:xfrm>
          <a:prstGeom prst="line">
            <a:avLst/>
          </a:prstGeom>
          <a:ln w="57150">
            <a:solidFill>
              <a:srgbClr val="000060"/>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7DBC3CA-3E2B-23AA-59DB-447DC63F79EC}"/>
              </a:ext>
            </a:extLst>
          </p:cNvPr>
          <p:cNvSpPr txBox="1"/>
          <p:nvPr/>
        </p:nvSpPr>
        <p:spPr>
          <a:xfrm>
            <a:off x="4009429" y="6604084"/>
            <a:ext cx="7078780" cy="25391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1" u="none" strike="noStrike" kern="1200" cap="none" spc="0" normalizeH="0" baseline="0" noProof="0" dirty="0">
                <a:ln>
                  <a:noFill/>
                </a:ln>
                <a:solidFill>
                  <a:prstClr val="black"/>
                </a:solidFill>
                <a:effectLst/>
                <a:uLnTx/>
                <a:uFillTx/>
                <a:latin typeface="Calibri" panose="020F0502020204030204"/>
                <a:ea typeface="+mn-ea"/>
                <a:cs typeface="+mn-cs"/>
              </a:rPr>
              <a:t>Created by the Michael Aspin for the  ‘Teaching Empire through Material Culture’ Historical Association course group</a:t>
            </a:r>
          </a:p>
        </p:txBody>
      </p:sp>
      <p:sp>
        <p:nvSpPr>
          <p:cNvPr id="26" name="TextBox 25">
            <a:extLst>
              <a:ext uri="{FF2B5EF4-FFF2-40B4-BE49-F238E27FC236}">
                <a16:creationId xmlns:a16="http://schemas.microsoft.com/office/drawing/2014/main" id="{1D11DAAD-C0CF-4183-3165-5EF22E52E422}"/>
              </a:ext>
            </a:extLst>
          </p:cNvPr>
          <p:cNvSpPr txBox="1"/>
          <p:nvPr/>
        </p:nvSpPr>
        <p:spPr>
          <a:xfrm>
            <a:off x="3347341" y="3483788"/>
            <a:ext cx="3037229" cy="33547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rPr>
              <a:t>Lesson Ideas</a:t>
            </a:r>
            <a:endParaRPr lang="en-GB" sz="1600" b="1" u="sng" dirty="0">
              <a:solidFill>
                <a:prstClr val="black"/>
              </a:solidFill>
              <a:latin typeface="Calibri" panose="020F0502020204030204"/>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prstClr val="black"/>
                </a:solidFill>
                <a:latin typeface="Calibri" panose="020F0502020204030204"/>
              </a:rPr>
              <a:t>Useful as a discussion exercise during a lesson about the early rise of the EIC.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Students could be given the painting ‘blind’ and </a:t>
            </a:r>
            <a:r>
              <a:rPr lang="en-GB" sz="1200" dirty="0">
                <a:solidFill>
                  <a:prstClr val="black"/>
                </a:solidFill>
                <a:latin typeface="Calibri" panose="020F0502020204030204"/>
              </a:rPr>
              <a:t>be asked to annotate what they see, before considering why the painting has been commissioned and what its main message is.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Ask students what the painting reveals about the position, power and status of the EIC </a:t>
            </a:r>
            <a:r>
              <a:rPr lang="en-GB" sz="1200" dirty="0">
                <a:solidFill>
                  <a:prstClr val="black"/>
                </a:solidFill>
                <a:latin typeface="Calibri" panose="020F0502020204030204"/>
              </a:rPr>
              <a:t>in the 1610s.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Juxtapose </a:t>
            </a:r>
            <a:r>
              <a:rPr kumimoji="0" lang="en-GB" sz="1200" b="0" i="0" u="none" strike="noStrike" kern="1200" cap="none" spc="0" normalizeH="0" baseline="0" noProof="0" dirty="0" err="1">
                <a:ln>
                  <a:noFill/>
                </a:ln>
                <a:solidFill>
                  <a:prstClr val="black"/>
                </a:solidFill>
                <a:effectLst/>
                <a:uLnTx/>
                <a:uFillTx/>
                <a:latin typeface="Calibri" panose="020F0502020204030204"/>
                <a:ea typeface="+mn-ea"/>
                <a:cs typeface="+mn-cs"/>
              </a:rPr>
              <a:t>th</a:t>
            </a:r>
            <a:r>
              <a:rPr lang="en-GB" sz="1200" dirty="0">
                <a:solidFill>
                  <a:prstClr val="black"/>
                </a:solidFill>
                <a:latin typeface="Calibri" panose="020F0502020204030204"/>
              </a:rPr>
              <a:t>is painting with ‘English’ paintings, showing a very different power dynamic, like Clive receiving Mir Jafar or signing the Treaty of Allahabad. It shows different stages of EIC control.</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C93D65F0-E67A-5897-4F2F-1979970F3D1F}"/>
              </a:ext>
            </a:extLst>
          </p:cNvPr>
          <p:cNvSpPr txBox="1"/>
          <p:nvPr/>
        </p:nvSpPr>
        <p:spPr>
          <a:xfrm>
            <a:off x="9080522" y="520059"/>
            <a:ext cx="1492434" cy="298543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rPr>
              <a:t>Period &amp; Place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b="1" u="sng"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The painting comes from the time when the Mughal Empire was expanding across northern India. Jahangir was the 4</a:t>
            </a:r>
            <a:r>
              <a:rPr kumimoji="0" lang="en-GB" sz="1400" b="0" i="1" u="none" strike="noStrike" kern="1200" cap="none" spc="0" normalizeH="0" baseline="30000" noProof="0" dirty="0">
                <a:ln>
                  <a:noFill/>
                </a:ln>
                <a:solidFill>
                  <a:prstClr val="black"/>
                </a:solidFill>
                <a:effectLst/>
                <a:uLnTx/>
                <a:uFillTx/>
                <a:latin typeface="Calibri" panose="020F0502020204030204"/>
                <a:ea typeface="+mn-ea"/>
                <a:cs typeface="+mn-cs"/>
              </a:rPr>
              <a:t>th</a:t>
            </a:r>
            <a:r>
              <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rPr>
              <a:t> emperor, reigning 1605 – 1627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285F2352-B8CF-CD87-6C59-FBE41D0579D8}"/>
              </a:ext>
            </a:extLst>
          </p:cNvPr>
          <p:cNvSpPr txBox="1"/>
          <p:nvPr/>
        </p:nvSpPr>
        <p:spPr>
          <a:xfrm>
            <a:off x="3437957" y="538891"/>
            <a:ext cx="2946613" cy="269304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1" i="0" u="sng" strike="noStrike" kern="1200" cap="none" spc="0" normalizeH="0" baseline="0" noProof="0" dirty="0">
                <a:ln>
                  <a:noFill/>
                </a:ln>
                <a:solidFill>
                  <a:prstClr val="black"/>
                </a:solidFill>
                <a:effectLst/>
                <a:uLnTx/>
                <a:uFillTx/>
                <a:latin typeface="Calibri" panose="020F0502020204030204"/>
                <a:ea typeface="+mn-ea"/>
                <a:cs typeface="+mn-cs"/>
              </a:rPr>
              <a:t>Scholarship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b="1" u="sng"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1" i="0" u="sng" strike="noStrike" kern="1200" cap="none" spc="0" normalizeH="0" baseline="0" noProof="0" dirty="0">
                <a:ln>
                  <a:noFill/>
                </a:ln>
                <a:solidFill>
                  <a:prstClr val="black"/>
                </a:solidFill>
                <a:effectLst/>
                <a:uLnTx/>
                <a:uFillTx/>
                <a:latin typeface="Calibri" panose="020F0502020204030204"/>
                <a:ea typeface="+mn-ea"/>
                <a:cs typeface="+mn-cs"/>
                <a:hlinkClick r:id="rId2"/>
              </a:rPr>
              <a:t>https://smarthistory.org/bichtir-jahangir-preferring-a-sufi-shaikh-to-kings/</a:t>
            </a:r>
            <a:endParaRPr kumimoji="0" lang="en-GB" sz="1300" b="1" i="0" u="sng"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b="1" u="sng"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i="0" strike="noStrike" kern="1200" cap="none" spc="0" normalizeH="0" baseline="0" noProof="0" dirty="0" err="1">
                <a:ln>
                  <a:noFill/>
                </a:ln>
                <a:solidFill>
                  <a:prstClr val="black"/>
                </a:solidFill>
                <a:effectLst/>
                <a:uLnTx/>
                <a:uFillTx/>
                <a:latin typeface="Calibri" panose="020F0502020204030204"/>
                <a:ea typeface="+mn-ea"/>
                <a:cs typeface="+mn-cs"/>
              </a:rPr>
              <a:t>Dr.</a:t>
            </a:r>
            <a:r>
              <a:rPr kumimoji="0" lang="en-GB" sz="1300" i="0" strike="noStrike" kern="1200" cap="none" spc="0" normalizeH="0" baseline="0" noProof="0" dirty="0">
                <a:ln>
                  <a:noFill/>
                </a:ln>
                <a:solidFill>
                  <a:prstClr val="black"/>
                </a:solidFill>
                <a:effectLst/>
                <a:uLnTx/>
                <a:uFillTx/>
                <a:latin typeface="Calibri" panose="020F0502020204030204"/>
                <a:ea typeface="+mn-ea"/>
                <a:cs typeface="+mn-cs"/>
              </a:rPr>
              <a:t> Mark Williams, </a:t>
            </a:r>
            <a:r>
              <a:rPr kumimoji="0" lang="en-GB" sz="1300" i="1" strike="noStrike" kern="1200" cap="none" spc="0" normalizeH="0" baseline="0" noProof="0" dirty="0">
                <a:ln>
                  <a:noFill/>
                </a:ln>
                <a:solidFill>
                  <a:prstClr val="black"/>
                </a:solidFill>
                <a:effectLst/>
                <a:uLnTx/>
                <a:uFillTx/>
                <a:latin typeface="Calibri" panose="020F0502020204030204"/>
                <a:ea typeface="+mn-ea"/>
                <a:cs typeface="+mn-cs"/>
              </a:rPr>
              <a:t>The East India Company and Empire: Foundations and Memory</a:t>
            </a:r>
            <a:r>
              <a:rPr kumimoji="0" lang="en-GB" sz="1300" i="0" strike="noStrike" kern="1200" cap="none" spc="0" normalizeH="0" baseline="0" noProof="0" dirty="0">
                <a:ln>
                  <a:noFill/>
                </a:ln>
                <a:solidFill>
                  <a:prstClr val="black"/>
                </a:solidFill>
                <a:effectLst/>
                <a:uLnTx/>
                <a:uFillTx/>
                <a:latin typeface="Calibri" panose="020F0502020204030204"/>
                <a:ea typeface="+mn-ea"/>
                <a:cs typeface="+mn-cs"/>
              </a:rPr>
              <a:t>; Historical Association Virtual Branch Lecture, February 2024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i="0" strike="noStrike" kern="1200" cap="none" spc="0" normalizeH="0" baseline="0" noProof="0" dirty="0">
                <a:ln>
                  <a:noFill/>
                </a:ln>
                <a:solidFill>
                  <a:prstClr val="black"/>
                </a:solidFill>
                <a:effectLst/>
                <a:uLnTx/>
                <a:uFillTx/>
                <a:latin typeface="Calibri" panose="020F0502020204030204"/>
                <a:ea typeface="+mn-ea"/>
                <a:cs typeface="+mn-cs"/>
              </a:rPr>
              <a:t>Das, </a:t>
            </a:r>
            <a:r>
              <a:rPr lang="en-GB" sz="1300" dirty="0">
                <a:solidFill>
                  <a:prstClr val="black"/>
                </a:solidFill>
                <a:latin typeface="Calibri" panose="020F0502020204030204"/>
              </a:rPr>
              <a:t>N</a:t>
            </a:r>
            <a:r>
              <a:rPr kumimoji="0" lang="en-GB" sz="1300" i="0" strike="noStrike" kern="1200" cap="none" spc="0" normalizeH="0" baseline="0" noProof="0" dirty="0" err="1">
                <a:ln>
                  <a:noFill/>
                </a:ln>
                <a:solidFill>
                  <a:prstClr val="black"/>
                </a:solidFill>
                <a:effectLst/>
                <a:uLnTx/>
                <a:uFillTx/>
                <a:latin typeface="Calibri" panose="020F0502020204030204"/>
                <a:ea typeface="+mn-ea"/>
                <a:cs typeface="+mn-cs"/>
              </a:rPr>
              <a:t>andini</a:t>
            </a:r>
            <a:r>
              <a:rPr kumimoji="0" lang="en-GB" sz="1300" i="0"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1300" i="1" strike="noStrike" kern="1200" cap="none" spc="0" normalizeH="0" baseline="0" noProof="0" dirty="0">
                <a:ln>
                  <a:noFill/>
                </a:ln>
                <a:solidFill>
                  <a:prstClr val="black"/>
                </a:solidFill>
                <a:effectLst/>
                <a:uLnTx/>
                <a:uFillTx/>
                <a:latin typeface="Calibri" panose="020F0502020204030204"/>
                <a:ea typeface="+mn-ea"/>
                <a:cs typeface="+mn-cs"/>
              </a:rPr>
              <a:t>Courting India: England, Mughal India and the Origins </a:t>
            </a:r>
            <a:r>
              <a:rPr kumimoji="0" lang="en-GB" sz="1300" i="1" strike="noStrike" kern="1200" cap="none" spc="0" normalizeH="0" baseline="0" noProof="0">
                <a:ln>
                  <a:noFill/>
                </a:ln>
                <a:solidFill>
                  <a:prstClr val="black"/>
                </a:solidFill>
                <a:effectLst/>
                <a:uLnTx/>
                <a:uFillTx/>
                <a:latin typeface="Calibri" panose="020F0502020204030204"/>
                <a:ea typeface="+mn-ea"/>
                <a:cs typeface="+mn-cs"/>
              </a:rPr>
              <a:t>of Empire</a:t>
            </a:r>
            <a:endParaRPr kumimoji="0" lang="en-GB" sz="1300" i="1"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9" name="TextBox 28">
            <a:extLst>
              <a:ext uri="{FF2B5EF4-FFF2-40B4-BE49-F238E27FC236}">
                <a16:creationId xmlns:a16="http://schemas.microsoft.com/office/drawing/2014/main" id="{B1325584-7240-079A-E178-D05F77764C30}"/>
              </a:ext>
            </a:extLst>
          </p:cNvPr>
          <p:cNvSpPr txBox="1"/>
          <p:nvPr/>
        </p:nvSpPr>
        <p:spPr>
          <a:xfrm>
            <a:off x="6468205" y="545241"/>
            <a:ext cx="2648097" cy="29238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rPr>
              <a:t>Curriculum Themes</a:t>
            </a:r>
            <a:endParaRPr lang="en-GB" sz="1600" b="1" u="sng" dirty="0">
              <a:solidFill>
                <a:prstClr val="black"/>
              </a:solidFill>
              <a:latin typeface="Calibri" panose="020F0502020204030204"/>
            </a:endParaRPr>
          </a:p>
          <a:p>
            <a:pPr marL="285750" indent="-285750">
              <a:buFont typeface="Arial" panose="020B0604020202020204" pitchFamily="34" charset="0"/>
              <a:buChar char="•"/>
            </a:pPr>
            <a:r>
              <a:rPr lang="en-GB" sz="1400" dirty="0">
                <a:solidFill>
                  <a:prstClr val="black"/>
                </a:solidFill>
                <a:latin typeface="Calibri" panose="020F0502020204030204"/>
              </a:rPr>
              <a:t>Links to the KS3 National Curriculum theme of</a:t>
            </a:r>
            <a:r>
              <a:rPr lang="en-GB" sz="1400" i="1" dirty="0">
                <a:solidFill>
                  <a:prstClr val="black"/>
                </a:solidFill>
                <a:latin typeface="Calibri" panose="020F0502020204030204"/>
              </a:rPr>
              <a:t> Ideas, Political Power, Industry and Empire</a:t>
            </a:r>
            <a:r>
              <a:rPr lang="en-GB" sz="1400" dirty="0">
                <a:solidFill>
                  <a:prstClr val="black"/>
                </a:solidFill>
                <a:latin typeface="Calibri" panose="020F0502020204030204"/>
              </a:rPr>
              <a:t>.</a:t>
            </a:r>
          </a:p>
          <a:p>
            <a:pPr marL="285750" indent="-285750">
              <a:buFont typeface="Arial" panose="020B0604020202020204" pitchFamily="34" charset="0"/>
              <a:buChar char="•"/>
            </a:pPr>
            <a:r>
              <a:rPr lang="en-GB" sz="1400" dirty="0">
                <a:solidFill>
                  <a:prstClr val="black"/>
                </a:solidFill>
                <a:latin typeface="Calibri" panose="020F0502020204030204"/>
              </a:rPr>
              <a:t>Also useful for the AQA </a:t>
            </a:r>
            <a:r>
              <a:rPr lang="en-GB" sz="1400" i="1" dirty="0">
                <a:solidFill>
                  <a:prstClr val="black"/>
                </a:solidFill>
                <a:latin typeface="Calibri" panose="020F0502020204030204"/>
              </a:rPr>
              <a:t>Migration, Empires and the People </a:t>
            </a:r>
            <a:r>
              <a:rPr lang="en-GB" sz="1400" dirty="0">
                <a:solidFill>
                  <a:prstClr val="black"/>
                </a:solidFill>
                <a:latin typeface="Calibri" panose="020F0502020204030204"/>
              </a:rPr>
              <a:t>GCSE unit.</a:t>
            </a:r>
          </a:p>
          <a:p>
            <a:pPr marL="285750" indent="-285750">
              <a:buFont typeface="Arial" panose="020B0604020202020204" pitchFamily="34" charset="0"/>
              <a:buChar char="•"/>
            </a:pPr>
            <a:r>
              <a:rPr lang="en-GB" sz="1400" dirty="0">
                <a:solidFill>
                  <a:prstClr val="black"/>
                </a:solidFill>
                <a:latin typeface="Calibri" panose="020F0502020204030204"/>
              </a:rPr>
              <a:t>Relevant themes and concepts: </a:t>
            </a:r>
            <a:r>
              <a:rPr lang="en-GB" sz="1400" b="1" dirty="0">
                <a:solidFill>
                  <a:prstClr val="black"/>
                </a:solidFill>
                <a:latin typeface="Calibri" panose="020F0502020204030204"/>
              </a:rPr>
              <a:t>empire</a:t>
            </a:r>
            <a:r>
              <a:rPr lang="en-GB" sz="1400" dirty="0">
                <a:solidFill>
                  <a:prstClr val="black"/>
                </a:solidFill>
                <a:latin typeface="Calibri" panose="020F0502020204030204"/>
              </a:rPr>
              <a:t>, </a:t>
            </a:r>
            <a:r>
              <a:rPr lang="en-GB" sz="1400" b="1" dirty="0">
                <a:solidFill>
                  <a:prstClr val="black"/>
                </a:solidFill>
                <a:latin typeface="Calibri" panose="020F0502020204030204"/>
              </a:rPr>
              <a:t>colony</a:t>
            </a:r>
            <a:r>
              <a:rPr lang="en-GB" sz="1400" dirty="0">
                <a:solidFill>
                  <a:prstClr val="black"/>
                </a:solidFill>
                <a:latin typeface="Calibri" panose="020F0502020204030204"/>
              </a:rPr>
              <a:t>, </a:t>
            </a:r>
            <a:r>
              <a:rPr lang="en-GB" sz="1400" b="1" dirty="0">
                <a:solidFill>
                  <a:prstClr val="black"/>
                </a:solidFill>
                <a:latin typeface="Calibri" panose="020F0502020204030204"/>
              </a:rPr>
              <a:t>colonisation</a:t>
            </a:r>
            <a:r>
              <a:rPr lang="en-GB" sz="1400" dirty="0">
                <a:solidFill>
                  <a:prstClr val="black"/>
                </a:solidFill>
                <a:latin typeface="Calibri" panose="020F0502020204030204"/>
              </a:rPr>
              <a:t>, </a:t>
            </a:r>
            <a:r>
              <a:rPr lang="en-GB" sz="1400" b="1" dirty="0">
                <a:solidFill>
                  <a:prstClr val="black"/>
                </a:solidFill>
                <a:latin typeface="Calibri" panose="020F0502020204030204"/>
              </a:rPr>
              <a:t>diplomacy</a:t>
            </a:r>
            <a:r>
              <a:rPr lang="en-GB" sz="1400" dirty="0">
                <a:solidFill>
                  <a:prstClr val="black"/>
                </a:solidFill>
                <a:latin typeface="Calibri" panose="020F0502020204030204"/>
              </a:rPr>
              <a:t>, </a:t>
            </a:r>
            <a:r>
              <a:rPr lang="en-GB" sz="1400" b="1" dirty="0">
                <a:solidFill>
                  <a:prstClr val="black"/>
                </a:solidFill>
                <a:latin typeface="Calibri" panose="020F0502020204030204"/>
              </a:rPr>
              <a:t>monarchy</a:t>
            </a:r>
            <a:r>
              <a:rPr lang="en-GB" sz="1400" dirty="0">
                <a:solidFill>
                  <a:prstClr val="black"/>
                </a:solidFill>
                <a:latin typeface="Calibri" panose="020F0502020204030204"/>
              </a:rPr>
              <a:t>, </a:t>
            </a:r>
            <a:r>
              <a:rPr lang="en-GB" sz="1400" b="1" dirty="0">
                <a:solidFill>
                  <a:prstClr val="black"/>
                </a:solidFill>
                <a:latin typeface="Calibri" panose="020F0502020204030204"/>
              </a:rPr>
              <a:t>trade</a:t>
            </a:r>
            <a:r>
              <a:rPr lang="en-GB" sz="1400" dirty="0">
                <a:solidFill>
                  <a:prstClr val="black"/>
                </a:solidFill>
                <a:latin typeface="Calibri" panose="020F0502020204030204"/>
              </a:rPr>
              <a:t>, </a:t>
            </a:r>
            <a:r>
              <a:rPr lang="en-GB" sz="1400" b="1" dirty="0">
                <a:solidFill>
                  <a:prstClr val="black"/>
                </a:solidFill>
                <a:latin typeface="Calibri" panose="020F0502020204030204"/>
              </a:rPr>
              <a:t>joint-stock company</a:t>
            </a:r>
            <a:r>
              <a:rPr lang="en-GB" sz="1400" dirty="0">
                <a:solidFill>
                  <a:prstClr val="black"/>
                </a:solidFill>
                <a:latin typeface="Calibri" panose="020F0502020204030204"/>
              </a:rPr>
              <a:t>, </a:t>
            </a:r>
            <a:r>
              <a:rPr lang="en-GB" sz="1400" b="1" dirty="0">
                <a:solidFill>
                  <a:prstClr val="black"/>
                </a:solidFill>
                <a:latin typeface="Calibri" panose="020F0502020204030204"/>
              </a:rPr>
              <a:t>political power</a:t>
            </a:r>
            <a:r>
              <a:rPr lang="en-GB" sz="1400" dirty="0">
                <a:solidFill>
                  <a:prstClr val="black"/>
                </a:solidFill>
                <a:latin typeface="Calibri" panose="020F0502020204030204"/>
              </a:rPr>
              <a:t>.</a:t>
            </a:r>
          </a:p>
        </p:txBody>
      </p:sp>
      <p:sp>
        <p:nvSpPr>
          <p:cNvPr id="31" name="TextBox 30">
            <a:extLst>
              <a:ext uri="{FF2B5EF4-FFF2-40B4-BE49-F238E27FC236}">
                <a16:creationId xmlns:a16="http://schemas.microsoft.com/office/drawing/2014/main" id="{D7FF43EC-BBEB-A88B-2188-07579D279206}"/>
              </a:ext>
            </a:extLst>
          </p:cNvPr>
          <p:cNvSpPr txBox="1"/>
          <p:nvPr/>
        </p:nvSpPr>
        <p:spPr>
          <a:xfrm>
            <a:off x="6558823" y="3477924"/>
            <a:ext cx="2648678" cy="304698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1" i="0" u="sng" strike="noStrike" kern="1200" cap="none" spc="0" normalizeH="0" baseline="0" noProof="0" dirty="0">
                <a:ln>
                  <a:noFill/>
                </a:ln>
                <a:solidFill>
                  <a:prstClr val="black"/>
                </a:solidFill>
                <a:effectLst/>
                <a:uLnTx/>
                <a:uFillTx/>
                <a:latin typeface="Calibri" panose="020F0502020204030204"/>
                <a:ea typeface="+mn-ea"/>
                <a:cs typeface="+mn-cs"/>
              </a:rPr>
              <a:t>Sequencing &amp; Pairing</a:t>
            </a:r>
          </a:p>
          <a:p>
            <a:pPr marL="171450" indent="-171450">
              <a:buFont typeface="Arial" panose="020B0604020202020204" pitchFamily="34" charset="0"/>
              <a:buChar char="•"/>
              <a:defRPr/>
            </a:pPr>
            <a:r>
              <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rPr>
              <a:t>Overall enquiry</a:t>
            </a:r>
            <a:r>
              <a:rPr lang="en-GB" sz="1100" dirty="0">
                <a:solidFill>
                  <a:prstClr val="black"/>
                </a:solidFill>
                <a:latin typeface="Calibri" panose="020F0502020204030204"/>
              </a:rPr>
              <a:t> idea – </a:t>
            </a:r>
            <a:r>
              <a:rPr lang="en-GB" sz="1100" b="1" i="1" dirty="0">
                <a:solidFill>
                  <a:prstClr val="black"/>
                </a:solidFill>
                <a:latin typeface="Calibri" panose="020F0502020204030204"/>
              </a:rPr>
              <a:t>How and why did Indians resist and rebel against British rule?</a:t>
            </a:r>
            <a:endParaRPr kumimoji="0" lang="en-GB" sz="1100" b="1" i="1"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prstClr val="black"/>
                </a:solidFill>
                <a:latin typeface="Calibri" panose="020F0502020204030204"/>
              </a:rPr>
              <a:t>This is intended to be used as the first of a series of paintings and artefacts to plot the rise and decline of the EIC over 200 years, finalising with students being assessed by which four/five objects or paintings they would choose to best re-tell the story of the EIC and Indian resistance.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prstClr val="black"/>
                </a:solidFill>
                <a:latin typeface="Calibri" panose="020F0502020204030204"/>
              </a:rPr>
              <a:t>Juxtaposing this with other paintings will present students with contrasting interpretations about the power and influence of the British Empire in India over time.</a:t>
            </a:r>
          </a:p>
        </p:txBody>
      </p:sp>
      <p:sp>
        <p:nvSpPr>
          <p:cNvPr id="33" name="TextBox 32">
            <a:extLst>
              <a:ext uri="{FF2B5EF4-FFF2-40B4-BE49-F238E27FC236}">
                <a16:creationId xmlns:a16="http://schemas.microsoft.com/office/drawing/2014/main" id="{46F56167-F4F0-728E-D733-4ADD5472F78F}"/>
              </a:ext>
            </a:extLst>
          </p:cNvPr>
          <p:cNvSpPr txBox="1"/>
          <p:nvPr/>
        </p:nvSpPr>
        <p:spPr>
          <a:xfrm>
            <a:off x="9265597" y="3469118"/>
            <a:ext cx="2862607" cy="3077766"/>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Calibri" panose="020F0502020204030204"/>
                <a:ea typeface="+mn-ea"/>
                <a:cs typeface="+mn-cs"/>
              </a:rPr>
              <a:t>Notes on teaching…</a:t>
            </a:r>
          </a:p>
          <a:p>
            <a:r>
              <a:rPr lang="en-GB" sz="1000" i="1" dirty="0">
                <a:solidFill>
                  <a:prstClr val="black"/>
                </a:solidFill>
                <a:latin typeface="Calibri" panose="020F0502020204030204"/>
              </a:rPr>
              <a:t>This painting reveals a lot about the early East India Company and its relations with the Mughal Empire. It was an age when England was clearly trying to improve trading relations and acquire more power and influence in the region. The inclusion of King James I in a distinctly Mughal painting raises interesting classroom discussions about power dynamics, influence and how England was regarded by other powers. The fact that James I is third-in-line, behind the Ottoman Emperor and a holy man, has connotations of England being a ‘supplicant’. England is slowly gaining influence, but has a lot more to do. It is good in the classroom to challenge</a:t>
            </a:r>
            <a:br>
              <a:rPr lang="en-GB" sz="1000" i="1" dirty="0">
                <a:solidFill>
                  <a:prstClr val="black"/>
                </a:solidFill>
                <a:latin typeface="Calibri" panose="020F0502020204030204"/>
              </a:rPr>
            </a:br>
            <a:r>
              <a:rPr lang="en-GB" sz="1000" i="1" dirty="0">
                <a:solidFill>
                  <a:prstClr val="black"/>
                </a:solidFill>
                <a:latin typeface="Calibri" panose="020F0502020204030204"/>
              </a:rPr>
              <a:t>the view that England was quick </a:t>
            </a:r>
            <a:br>
              <a:rPr lang="en-GB" sz="1000" i="1" dirty="0">
                <a:solidFill>
                  <a:prstClr val="black"/>
                </a:solidFill>
                <a:latin typeface="Calibri" panose="020F0502020204030204"/>
              </a:rPr>
            </a:br>
            <a:r>
              <a:rPr lang="en-GB" sz="1000" i="1" dirty="0">
                <a:solidFill>
                  <a:prstClr val="black"/>
                </a:solidFill>
                <a:latin typeface="Calibri" panose="020F0502020204030204"/>
              </a:rPr>
              <a:t>to become the dominant power on</a:t>
            </a:r>
            <a:br>
              <a:rPr lang="en-GB" sz="1000" i="1" dirty="0">
                <a:solidFill>
                  <a:prstClr val="black"/>
                </a:solidFill>
                <a:latin typeface="Calibri" panose="020F0502020204030204"/>
              </a:rPr>
            </a:br>
            <a:r>
              <a:rPr lang="en-GB" sz="1000" i="1" dirty="0">
                <a:solidFill>
                  <a:prstClr val="black"/>
                </a:solidFill>
                <a:latin typeface="Calibri" panose="020F0502020204030204"/>
              </a:rPr>
              <a:t>the subcontinent. Students can have</a:t>
            </a:r>
            <a:br>
              <a:rPr lang="en-GB" sz="1000" i="1" dirty="0">
                <a:solidFill>
                  <a:prstClr val="black"/>
                </a:solidFill>
                <a:latin typeface="Calibri" panose="020F0502020204030204"/>
              </a:rPr>
            </a:br>
            <a:r>
              <a:rPr lang="en-GB" sz="1000" i="1" dirty="0">
                <a:solidFill>
                  <a:prstClr val="black"/>
                </a:solidFill>
                <a:latin typeface="Calibri" panose="020F0502020204030204"/>
              </a:rPr>
              <a:t>stimulating and insightful discussions!</a:t>
            </a:r>
            <a:br>
              <a:rPr lang="en-GB" sz="1000" dirty="0">
                <a:solidFill>
                  <a:prstClr val="black"/>
                </a:solidFill>
                <a:latin typeface="Calibri" panose="020F0502020204030204"/>
              </a:rPr>
            </a:br>
            <a:endParaRPr lang="en-GB" sz="1000" dirty="0">
              <a:solidFill>
                <a:prstClr val="black"/>
              </a:solidFill>
              <a:latin typeface="Calibri" panose="020F0502020204030204"/>
            </a:endParaRPr>
          </a:p>
        </p:txBody>
      </p:sp>
      <p:pic>
        <p:nvPicPr>
          <p:cNvPr id="5" name="Picture 4" descr="A logo with blue letters&#10;&#10;Description automatically generated">
            <a:extLst>
              <a:ext uri="{FF2B5EF4-FFF2-40B4-BE49-F238E27FC236}">
                <a16:creationId xmlns:a16="http://schemas.microsoft.com/office/drawing/2014/main" id="{8C590A92-E3C7-3D84-C7CD-509F7CC9A2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09350" y="6091060"/>
            <a:ext cx="739262" cy="739262"/>
          </a:xfrm>
          <a:prstGeom prst="rect">
            <a:avLst/>
          </a:prstGeom>
        </p:spPr>
      </p:pic>
      <p:pic>
        <p:nvPicPr>
          <p:cNvPr id="2" name="Picture 2" descr="Jahangir Preferring a Sufi Shaikh to Kings | World History Commons">
            <a:extLst>
              <a:ext uri="{FF2B5EF4-FFF2-40B4-BE49-F238E27FC236}">
                <a16:creationId xmlns:a16="http://schemas.microsoft.com/office/drawing/2014/main" id="{EC33B2FF-216A-B6BE-9193-06100DBADA1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409" y="71160"/>
            <a:ext cx="2481858" cy="377389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Mughal Empire - Dynasty, Emperors, Policies, Decline, and FAQs">
            <a:extLst>
              <a:ext uri="{FF2B5EF4-FFF2-40B4-BE49-F238E27FC236}">
                <a16:creationId xmlns:a16="http://schemas.microsoft.com/office/drawing/2014/main" id="{9FB1A4B9-D614-8BE4-5F7A-EF85395ECA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96551" y="658274"/>
            <a:ext cx="1552062" cy="2230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695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665</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Longair</dc:creator>
  <cp:lastModifiedBy>Ms S Smith</cp:lastModifiedBy>
  <cp:revision>6</cp:revision>
  <dcterms:created xsi:type="dcterms:W3CDTF">2024-03-27T13:52:38Z</dcterms:created>
  <dcterms:modified xsi:type="dcterms:W3CDTF">2024-04-23T19:27:13Z</dcterms:modified>
</cp:coreProperties>
</file>