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iW60v20odPwOEnzdBANDQCzmDs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marthistory.org/bichtir-jahangir-preferring-a-sufi-shaikh-to-kings/" TargetMode="External"/><Relationship Id="rId4" Type="http://schemas.openxmlformats.org/officeDocument/2006/relationships/image" Target="../media/image1.jpg"/><Relationship Id="rId5" Type="http://schemas.openxmlformats.org/officeDocument/2006/relationships/image" Target="../media/image3.jp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3390314" y="107653"/>
            <a:ext cx="8675076" cy="455055"/>
          </a:xfrm>
          <a:prstGeom prst="rect">
            <a:avLst/>
          </a:prstGeom>
          <a:solidFill>
            <a:srgbClr val="000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1" i="0" lang="en-GB" sz="2000" u="none" cap="none" strike="noStrike">
                <a:solidFill>
                  <a:srgbClr val="FFFFFF"/>
                </a:solidFill>
                <a:latin typeface="Calibri"/>
                <a:ea typeface="Calibri"/>
                <a:cs typeface="Calibri"/>
                <a:sym typeface="Calibri"/>
              </a:rPr>
              <a:t>Lesson Planning Overview: Bichitr miniature of Mughal Emperor Jahangir</a:t>
            </a:r>
            <a:endParaRPr b="1" i="0" sz="1600" u="none" cap="none" strike="noStrike">
              <a:solidFill>
                <a:srgbClr val="FFFFFF"/>
              </a:solidFill>
              <a:latin typeface="Calibri"/>
              <a:ea typeface="Calibri"/>
              <a:cs typeface="Calibri"/>
              <a:sym typeface="Calibri"/>
            </a:endParaRPr>
          </a:p>
        </p:txBody>
      </p:sp>
      <p:sp>
        <p:nvSpPr>
          <p:cNvPr id="85" name="Google Shape;85;p1"/>
          <p:cNvSpPr txBox="1"/>
          <p:nvPr/>
        </p:nvSpPr>
        <p:spPr>
          <a:xfrm>
            <a:off x="27322" y="4129808"/>
            <a:ext cx="3228900" cy="298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1" i="0" lang="en-GB" sz="1600" u="sng" cap="none" strike="noStrike">
                <a:solidFill>
                  <a:srgbClr val="000000"/>
                </a:solidFill>
                <a:latin typeface="Calibri"/>
                <a:ea typeface="Calibri"/>
                <a:cs typeface="Calibri"/>
                <a:sym typeface="Calibri"/>
              </a:rPr>
              <a:t>Object Summary:</a:t>
            </a:r>
            <a:endParaRPr/>
          </a:p>
          <a:p>
            <a:pPr indent="0" lvl="0" marL="0" marR="0" rtl="0" algn="l">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This is a revealing miniature painting from the 1610s, which shows the Mughal Emperor Jahangir receiving a gift of a holy book from a Sufi Shaikh. We see lots of religious iconography, including halos and angels and an intriguing hourglass which serves as the Emperor’s seat. Crucially, at a time when the E</a:t>
            </a:r>
            <a:r>
              <a:rPr lang="en-GB" sz="1200">
                <a:latin typeface="Calibri"/>
                <a:ea typeface="Calibri"/>
                <a:cs typeface="Calibri"/>
                <a:sym typeface="Calibri"/>
              </a:rPr>
              <a:t>ast India </a:t>
            </a:r>
            <a:r>
              <a:rPr b="0" i="0" lang="en-GB" sz="1200" u="none" cap="none" strike="noStrike">
                <a:solidFill>
                  <a:srgbClr val="000000"/>
                </a:solidFill>
                <a:latin typeface="Calibri"/>
                <a:ea typeface="Calibri"/>
                <a:cs typeface="Calibri"/>
                <a:sym typeface="Calibri"/>
              </a:rPr>
              <a:t>Company’s Sir Thomas Roe had just been appointed as the Company’s first Ambassador to the Mughal Court, King James I is clearly seen in a ‘queue’ to be received by Jahangir, following the Shaikh and the Ottoman Emperor, and artist Bichitr himself.</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rgbClr val="000000"/>
              </a:solidFill>
              <a:latin typeface="Calibri"/>
              <a:ea typeface="Calibri"/>
              <a:cs typeface="Calibri"/>
              <a:sym typeface="Calibri"/>
            </a:endParaRPr>
          </a:p>
        </p:txBody>
      </p:sp>
      <p:sp>
        <p:nvSpPr>
          <p:cNvPr id="86" name="Google Shape;86;p1"/>
          <p:cNvSpPr txBox="1"/>
          <p:nvPr/>
        </p:nvSpPr>
        <p:spPr>
          <a:xfrm rot="-5400000">
            <a:off x="-984580" y="1146171"/>
            <a:ext cx="2591716" cy="461665"/>
          </a:xfrm>
          <a:prstGeom prst="rect">
            <a:avLst/>
          </a:prstGeom>
          <a:solidFill>
            <a:srgbClr val="00006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1" i="0" lang="en-GB" sz="2400" u="none" cap="none" strike="noStrike">
                <a:solidFill>
                  <a:srgbClr val="FFFFFF"/>
                </a:solidFill>
                <a:latin typeface="Calibri"/>
                <a:ea typeface="Calibri"/>
                <a:cs typeface="Calibri"/>
                <a:sym typeface="Calibri"/>
              </a:rPr>
              <a:t>Objects of Empire</a:t>
            </a:r>
            <a:endParaRPr/>
          </a:p>
        </p:txBody>
      </p:sp>
      <p:sp>
        <p:nvSpPr>
          <p:cNvPr id="87" name="Google Shape;87;p1"/>
          <p:cNvSpPr txBox="1"/>
          <p:nvPr/>
        </p:nvSpPr>
        <p:spPr>
          <a:xfrm>
            <a:off x="-31430" y="3649624"/>
            <a:ext cx="32115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Calibri"/>
              <a:buNone/>
            </a:pPr>
            <a:r>
              <a:rPr b="0" i="1" lang="en-GB" sz="1000" u="none" cap="none" strike="noStrike">
                <a:solidFill>
                  <a:srgbClr val="000000"/>
                </a:solidFill>
                <a:latin typeface="Calibri"/>
                <a:ea typeface="Calibri"/>
                <a:cs typeface="Calibri"/>
                <a:sym typeface="Calibri"/>
              </a:rPr>
              <a:t>‘Jahangir preferring a Sufi Shaikh to Kings’, Bichitr, Mughal artist, miniature c.1615-18, National Museum of Asian Art, Smithsonian, Washington, D.C.</a:t>
            </a:r>
            <a:endParaRPr b="0" i="0" sz="1050" u="none" cap="none" strike="noStrike">
              <a:solidFill>
                <a:srgbClr val="000000"/>
              </a:solidFill>
              <a:latin typeface="Calibri"/>
              <a:ea typeface="Calibri"/>
              <a:cs typeface="Calibri"/>
              <a:sym typeface="Calibri"/>
            </a:endParaRPr>
          </a:p>
        </p:txBody>
      </p:sp>
      <p:cxnSp>
        <p:nvCxnSpPr>
          <p:cNvPr id="88" name="Google Shape;88;p1"/>
          <p:cNvCxnSpPr/>
          <p:nvPr/>
        </p:nvCxnSpPr>
        <p:spPr>
          <a:xfrm>
            <a:off x="3263704" y="719707"/>
            <a:ext cx="0" cy="5978503"/>
          </a:xfrm>
          <a:prstGeom prst="straightConnector1">
            <a:avLst/>
          </a:prstGeom>
          <a:noFill/>
          <a:ln cap="flat" cmpd="sng" w="57150">
            <a:solidFill>
              <a:srgbClr val="000060"/>
            </a:solidFill>
            <a:prstDash val="solid"/>
            <a:miter lim="800000"/>
            <a:headEnd len="sm" w="sm" type="none"/>
            <a:tailEnd len="sm" w="sm" type="none"/>
          </a:ln>
        </p:spPr>
      </p:cxnSp>
      <p:cxnSp>
        <p:nvCxnSpPr>
          <p:cNvPr id="89" name="Google Shape;89;p1"/>
          <p:cNvCxnSpPr/>
          <p:nvPr/>
        </p:nvCxnSpPr>
        <p:spPr>
          <a:xfrm rot="10800000">
            <a:off x="3437957" y="3429000"/>
            <a:ext cx="8477378" cy="0"/>
          </a:xfrm>
          <a:prstGeom prst="straightConnector1">
            <a:avLst/>
          </a:prstGeom>
          <a:noFill/>
          <a:ln cap="flat" cmpd="sng" w="57150">
            <a:solidFill>
              <a:srgbClr val="000060"/>
            </a:solidFill>
            <a:prstDash val="solid"/>
            <a:miter lim="800000"/>
            <a:headEnd len="sm" w="sm" type="none"/>
            <a:tailEnd len="sm" w="sm" type="none"/>
          </a:ln>
        </p:spPr>
      </p:cxnSp>
      <p:sp>
        <p:nvSpPr>
          <p:cNvPr id="90" name="Google Shape;90;p1"/>
          <p:cNvSpPr txBox="1"/>
          <p:nvPr/>
        </p:nvSpPr>
        <p:spPr>
          <a:xfrm>
            <a:off x="4009429" y="6604084"/>
            <a:ext cx="7078780" cy="2539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Calibri"/>
              <a:buNone/>
            </a:pPr>
            <a:r>
              <a:rPr b="1" i="1" lang="en-GB" sz="1050" u="none" cap="none" strike="noStrike">
                <a:solidFill>
                  <a:srgbClr val="000000"/>
                </a:solidFill>
                <a:latin typeface="Calibri"/>
                <a:ea typeface="Calibri"/>
                <a:cs typeface="Calibri"/>
                <a:sym typeface="Calibri"/>
              </a:rPr>
              <a:t>Created by the Michael Aspin for the  ‘Teaching Empire through Material Culture’ Historical Association course group</a:t>
            </a:r>
            <a:endParaRPr/>
          </a:p>
        </p:txBody>
      </p:sp>
      <p:sp>
        <p:nvSpPr>
          <p:cNvPr id="91" name="Google Shape;91;p1"/>
          <p:cNvSpPr txBox="1"/>
          <p:nvPr/>
        </p:nvSpPr>
        <p:spPr>
          <a:xfrm>
            <a:off x="3347341" y="3483788"/>
            <a:ext cx="3037229" cy="33547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1" i="0" lang="en-GB" sz="1600" u="sng" cap="none" strike="noStrike">
                <a:solidFill>
                  <a:srgbClr val="000000"/>
                </a:solidFill>
                <a:latin typeface="Calibri"/>
                <a:ea typeface="Calibri"/>
                <a:cs typeface="Calibri"/>
                <a:sym typeface="Calibri"/>
              </a:rPr>
              <a:t>Lesson Ideas</a:t>
            </a:r>
            <a:endParaRPr b="1" i="0" sz="1600" u="sng"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Calibri"/>
                <a:ea typeface="Calibri"/>
                <a:cs typeface="Calibri"/>
                <a:sym typeface="Calibri"/>
              </a:rPr>
              <a:t>Useful as a discussion exercise during a lesson about the early rise of the EIC.</a:t>
            </a:r>
            <a:endParaRPr/>
          </a:p>
          <a:p>
            <a:pPr indent="-285750" lvl="0" marL="28575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Calibri"/>
                <a:ea typeface="Calibri"/>
                <a:cs typeface="Calibri"/>
                <a:sym typeface="Calibri"/>
              </a:rPr>
              <a:t>Students could be given the painting ‘blind’ and be asked to annotate what they see, before considering why the painting has been commissioned and what its main message is.</a:t>
            </a:r>
            <a:endParaRPr/>
          </a:p>
          <a:p>
            <a:pPr indent="-285750" lvl="0" marL="28575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Calibri"/>
                <a:ea typeface="Calibri"/>
                <a:cs typeface="Calibri"/>
                <a:sym typeface="Calibri"/>
              </a:rPr>
              <a:t>Ask students what the painting reveals about the position, power and status of the EIC in the 1610s.</a:t>
            </a:r>
            <a:endParaRPr/>
          </a:p>
          <a:p>
            <a:pPr indent="-285750" lvl="0" marL="28575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Calibri"/>
                <a:ea typeface="Calibri"/>
                <a:cs typeface="Calibri"/>
                <a:sym typeface="Calibri"/>
              </a:rPr>
              <a:t>Juxtapose this painting with ‘English’ paintings, showing a very different power dynamic, like Clive receiving Mir Jafar or signing the Treaty of Allahabad. It shows different stages of EIC control.</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rgbClr val="000000"/>
              </a:solidFill>
              <a:latin typeface="Calibri"/>
              <a:ea typeface="Calibri"/>
              <a:cs typeface="Calibri"/>
              <a:sym typeface="Calibri"/>
            </a:endParaRPr>
          </a:p>
        </p:txBody>
      </p:sp>
      <p:sp>
        <p:nvSpPr>
          <p:cNvPr id="92" name="Google Shape;92;p1"/>
          <p:cNvSpPr txBox="1"/>
          <p:nvPr/>
        </p:nvSpPr>
        <p:spPr>
          <a:xfrm>
            <a:off x="9080524" y="520050"/>
            <a:ext cx="3037200" cy="166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1" i="0" lang="en-GB" sz="1600" u="sng" cap="none" strike="noStrike">
                <a:solidFill>
                  <a:srgbClr val="000000"/>
                </a:solidFill>
                <a:latin typeface="Calibri"/>
                <a:ea typeface="Calibri"/>
                <a:cs typeface="Calibri"/>
                <a:sym typeface="Calibri"/>
              </a:rPr>
              <a:t>Period &amp; Place</a:t>
            </a:r>
            <a:endParaRPr/>
          </a:p>
          <a:p>
            <a:pPr indent="0" lvl="0" marL="0" marR="0" rtl="0" algn="l">
              <a:lnSpc>
                <a:spcPct val="100000"/>
              </a:lnSpc>
              <a:spcBef>
                <a:spcPts val="0"/>
              </a:spcBef>
              <a:spcAft>
                <a:spcPts val="0"/>
              </a:spcAft>
              <a:buClr>
                <a:srgbClr val="000000"/>
              </a:buClr>
              <a:buSzPts val="1400"/>
              <a:buFont typeface="Calibri"/>
              <a:buNone/>
            </a:pPr>
            <a:r>
              <a:rPr b="0" i="1" lang="en-GB" sz="1400" u="none" cap="none" strike="noStrike">
                <a:solidFill>
                  <a:srgbClr val="000000"/>
                </a:solidFill>
                <a:latin typeface="Calibri"/>
                <a:ea typeface="Calibri"/>
                <a:cs typeface="Calibri"/>
                <a:sym typeface="Calibri"/>
              </a:rPr>
              <a:t>The painting comes from the time when the Mughal Empire was expanding across northern India. Jahangir was the 4</a:t>
            </a:r>
            <a:r>
              <a:rPr b="0" baseline="30000" i="1" lang="en-GB" sz="1400" u="none" cap="none" strike="noStrike">
                <a:solidFill>
                  <a:srgbClr val="000000"/>
                </a:solidFill>
                <a:latin typeface="Calibri"/>
                <a:ea typeface="Calibri"/>
                <a:cs typeface="Calibri"/>
                <a:sym typeface="Calibri"/>
              </a:rPr>
              <a:t>th</a:t>
            </a:r>
            <a:r>
              <a:rPr b="0" i="1" lang="en-GB" sz="1400" u="none" cap="none" strike="noStrike">
                <a:solidFill>
                  <a:srgbClr val="000000"/>
                </a:solidFill>
                <a:latin typeface="Calibri"/>
                <a:ea typeface="Calibri"/>
                <a:cs typeface="Calibri"/>
                <a:sym typeface="Calibri"/>
              </a:rPr>
              <a:t> emperor, reigning 1605 – 1627</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rgbClr val="000000"/>
              </a:solidFill>
              <a:latin typeface="Calibri"/>
              <a:ea typeface="Calibri"/>
              <a:cs typeface="Calibri"/>
              <a:sym typeface="Calibri"/>
            </a:endParaRPr>
          </a:p>
        </p:txBody>
      </p:sp>
      <p:sp>
        <p:nvSpPr>
          <p:cNvPr id="93" name="Google Shape;93;p1"/>
          <p:cNvSpPr txBox="1"/>
          <p:nvPr/>
        </p:nvSpPr>
        <p:spPr>
          <a:xfrm>
            <a:off x="3437957" y="538891"/>
            <a:ext cx="2946600" cy="269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Calibri"/>
              <a:buNone/>
            </a:pPr>
            <a:r>
              <a:rPr b="1" i="0" lang="en-GB" sz="1300" u="sng" cap="none" strike="noStrike">
                <a:solidFill>
                  <a:srgbClr val="000000"/>
                </a:solidFill>
                <a:latin typeface="Calibri"/>
                <a:ea typeface="Calibri"/>
                <a:cs typeface="Calibri"/>
                <a:sym typeface="Calibri"/>
              </a:rPr>
              <a:t>Scholarship</a:t>
            </a:r>
            <a:endParaRPr/>
          </a:p>
          <a:p>
            <a:pPr indent="0" lvl="0" marL="0" marR="0" rtl="0" algn="l">
              <a:lnSpc>
                <a:spcPct val="100000"/>
              </a:lnSpc>
              <a:spcBef>
                <a:spcPts val="0"/>
              </a:spcBef>
              <a:spcAft>
                <a:spcPts val="0"/>
              </a:spcAft>
              <a:buClr>
                <a:schemeClr val="dk1"/>
              </a:buClr>
              <a:buSzPts val="1300"/>
              <a:buFont typeface="Calibri"/>
              <a:buNone/>
            </a:pPr>
            <a:r>
              <a:rPr lang="en-GB" sz="1300">
                <a:latin typeface="Calibri"/>
                <a:ea typeface="Calibri"/>
                <a:cs typeface="Calibri"/>
                <a:sym typeface="Calibri"/>
              </a:rPr>
              <a:t>‘Bichitr, Jahangir Preferring a Sufi Shaikh to Kings’ by Roshna Kapadia</a:t>
            </a:r>
            <a:endParaRPr sz="13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Calibri"/>
              <a:buNone/>
            </a:pPr>
            <a:r>
              <a:rPr i="0" lang="en-GB" sz="13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https://smarthistory.org/bichtir-jahangir-preferring-a-sufi-shaikh-to-kings/</a:t>
            </a:r>
            <a:endParaRPr i="0" sz="13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b="1" i="0" sz="13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Calibri"/>
              <a:buNone/>
            </a:pPr>
            <a:r>
              <a:rPr b="0" i="0" lang="en-GB" sz="1300" u="none" cap="none" strike="noStrike">
                <a:solidFill>
                  <a:srgbClr val="000000"/>
                </a:solidFill>
                <a:latin typeface="Calibri"/>
                <a:ea typeface="Calibri"/>
                <a:cs typeface="Calibri"/>
                <a:sym typeface="Calibri"/>
              </a:rPr>
              <a:t>Dr. Mark Williams, </a:t>
            </a:r>
            <a:r>
              <a:rPr b="0" i="1" lang="en-GB" sz="1300" u="none" cap="none" strike="noStrike">
                <a:solidFill>
                  <a:srgbClr val="000000"/>
                </a:solidFill>
                <a:latin typeface="Calibri"/>
                <a:ea typeface="Calibri"/>
                <a:cs typeface="Calibri"/>
                <a:sym typeface="Calibri"/>
              </a:rPr>
              <a:t>The East India Company and Empire: Foundations and Memory</a:t>
            </a:r>
            <a:r>
              <a:rPr b="0" i="0" lang="en-GB" sz="1300" u="none" cap="none" strike="noStrike">
                <a:solidFill>
                  <a:srgbClr val="000000"/>
                </a:solidFill>
                <a:latin typeface="Calibri"/>
                <a:ea typeface="Calibri"/>
                <a:cs typeface="Calibri"/>
                <a:sym typeface="Calibri"/>
              </a:rPr>
              <a:t>; Historical Association Virtual Branch Lecture, February 2024</a:t>
            </a:r>
            <a:endParaRPr/>
          </a:p>
          <a:p>
            <a:pPr indent="0" lvl="0" marL="0" marR="0" rtl="0" algn="l">
              <a:lnSpc>
                <a:spcPct val="100000"/>
              </a:lnSpc>
              <a:spcBef>
                <a:spcPts val="0"/>
              </a:spcBef>
              <a:spcAft>
                <a:spcPts val="0"/>
              </a:spcAft>
              <a:buClr>
                <a:schemeClr val="dk1"/>
              </a:buClr>
              <a:buSzPts val="1300"/>
              <a:buFont typeface="Calibri"/>
              <a:buNone/>
            </a:pPr>
            <a:r>
              <a:t/>
            </a:r>
            <a:endParaRPr b="0" i="0" sz="1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Calibri"/>
              <a:buNone/>
            </a:pPr>
            <a:r>
              <a:rPr b="0" i="0" lang="en-GB" sz="1300" u="none" cap="none" strike="noStrike">
                <a:solidFill>
                  <a:srgbClr val="000000"/>
                </a:solidFill>
                <a:latin typeface="Calibri"/>
                <a:ea typeface="Calibri"/>
                <a:cs typeface="Calibri"/>
                <a:sym typeface="Calibri"/>
              </a:rPr>
              <a:t>Das, Nandini, </a:t>
            </a:r>
            <a:r>
              <a:rPr b="0" i="1" lang="en-GB" sz="1300" u="none" cap="none" strike="noStrike">
                <a:solidFill>
                  <a:srgbClr val="000000"/>
                </a:solidFill>
                <a:latin typeface="Calibri"/>
                <a:ea typeface="Calibri"/>
                <a:cs typeface="Calibri"/>
                <a:sym typeface="Calibri"/>
              </a:rPr>
              <a:t>Courting India: England, Mughal India and the Origins of Empire</a:t>
            </a:r>
            <a:endParaRPr b="0" i="1" sz="1300" u="none" cap="none" strike="noStrike">
              <a:solidFill>
                <a:srgbClr val="000000"/>
              </a:solidFill>
              <a:latin typeface="Calibri"/>
              <a:ea typeface="Calibri"/>
              <a:cs typeface="Calibri"/>
              <a:sym typeface="Calibri"/>
            </a:endParaRPr>
          </a:p>
        </p:txBody>
      </p:sp>
      <p:sp>
        <p:nvSpPr>
          <p:cNvPr id="94" name="Google Shape;94;p1"/>
          <p:cNvSpPr txBox="1"/>
          <p:nvPr/>
        </p:nvSpPr>
        <p:spPr>
          <a:xfrm>
            <a:off x="6468200" y="545250"/>
            <a:ext cx="2862600" cy="292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1" i="0" lang="en-GB" sz="1600" u="sng" cap="none" strike="noStrike">
                <a:solidFill>
                  <a:srgbClr val="000000"/>
                </a:solidFill>
                <a:latin typeface="Calibri"/>
                <a:ea typeface="Calibri"/>
                <a:cs typeface="Calibri"/>
                <a:sym typeface="Calibri"/>
              </a:rPr>
              <a:t>Curriculum Themes</a:t>
            </a:r>
            <a:endParaRPr b="1" i="0" sz="1600" u="sng" cap="none" strike="noStrike">
              <a:solidFill>
                <a:srgbClr val="000000"/>
              </a:solidFill>
              <a:latin typeface="Calibri"/>
              <a:ea typeface="Calibri"/>
              <a:cs typeface="Calibri"/>
              <a:sym typeface="Calibri"/>
            </a:endParaRPr>
          </a:p>
          <a:p>
            <a:pPr indent="-285750" lvl="0" marL="285750" marR="0" rtl="0" algn="l">
              <a:spcBef>
                <a:spcPts val="0"/>
              </a:spcBef>
              <a:spcAft>
                <a:spcPts val="0"/>
              </a:spcAft>
              <a:buClr>
                <a:srgbClr val="000000"/>
              </a:buClr>
              <a:buSzPts val="1400"/>
              <a:buFont typeface="Arial"/>
              <a:buChar char="•"/>
            </a:pPr>
            <a:r>
              <a:rPr b="0" i="0" lang="en-GB" sz="1400" u="none" cap="none" strike="noStrike">
                <a:solidFill>
                  <a:srgbClr val="000000"/>
                </a:solidFill>
                <a:latin typeface="Calibri"/>
                <a:ea typeface="Calibri"/>
                <a:cs typeface="Calibri"/>
                <a:sym typeface="Calibri"/>
              </a:rPr>
              <a:t>Links to the KS3 National Curriculum theme of</a:t>
            </a:r>
            <a:r>
              <a:rPr b="0" i="1" lang="en-GB" sz="1400" u="none" cap="none" strike="noStrike">
                <a:solidFill>
                  <a:srgbClr val="000000"/>
                </a:solidFill>
                <a:latin typeface="Calibri"/>
                <a:ea typeface="Calibri"/>
                <a:cs typeface="Calibri"/>
                <a:sym typeface="Calibri"/>
              </a:rPr>
              <a:t> Ideas, Political Power, Industry and Empire</a:t>
            </a:r>
            <a:r>
              <a:rPr b="0" i="0" lang="en-GB" sz="1400" u="none" cap="none" strike="noStrike">
                <a:solidFill>
                  <a:srgbClr val="000000"/>
                </a:solidFill>
                <a:latin typeface="Calibri"/>
                <a:ea typeface="Calibri"/>
                <a:cs typeface="Calibri"/>
                <a:sym typeface="Calibri"/>
              </a:rPr>
              <a:t>.</a:t>
            </a:r>
            <a:endParaRPr/>
          </a:p>
          <a:p>
            <a:pPr indent="-285750" lvl="0" marL="285750" marR="0" rtl="0" algn="l">
              <a:spcBef>
                <a:spcPts val="0"/>
              </a:spcBef>
              <a:spcAft>
                <a:spcPts val="0"/>
              </a:spcAft>
              <a:buClr>
                <a:srgbClr val="000000"/>
              </a:buClr>
              <a:buSzPts val="1400"/>
              <a:buFont typeface="Arial"/>
              <a:buChar char="•"/>
            </a:pPr>
            <a:r>
              <a:rPr b="0" i="0" lang="en-GB" sz="1400" u="none" cap="none" strike="noStrike">
                <a:solidFill>
                  <a:srgbClr val="000000"/>
                </a:solidFill>
                <a:latin typeface="Calibri"/>
                <a:ea typeface="Calibri"/>
                <a:cs typeface="Calibri"/>
                <a:sym typeface="Calibri"/>
              </a:rPr>
              <a:t>Also useful for the AQA </a:t>
            </a:r>
            <a:r>
              <a:rPr b="0" i="1" lang="en-GB" sz="1400" u="none" cap="none" strike="noStrike">
                <a:solidFill>
                  <a:srgbClr val="000000"/>
                </a:solidFill>
                <a:latin typeface="Calibri"/>
                <a:ea typeface="Calibri"/>
                <a:cs typeface="Calibri"/>
                <a:sym typeface="Calibri"/>
              </a:rPr>
              <a:t>Migration, Empires and the People </a:t>
            </a:r>
            <a:r>
              <a:rPr b="0" i="0" lang="en-GB" sz="1400" u="none" cap="none" strike="noStrike">
                <a:solidFill>
                  <a:srgbClr val="000000"/>
                </a:solidFill>
                <a:latin typeface="Calibri"/>
                <a:ea typeface="Calibri"/>
                <a:cs typeface="Calibri"/>
                <a:sym typeface="Calibri"/>
              </a:rPr>
              <a:t>GCSE unit.</a:t>
            </a:r>
            <a:endParaRPr/>
          </a:p>
          <a:p>
            <a:pPr indent="-285750" lvl="0" marL="285750" marR="0" rtl="0" algn="l">
              <a:spcBef>
                <a:spcPts val="0"/>
              </a:spcBef>
              <a:spcAft>
                <a:spcPts val="0"/>
              </a:spcAft>
              <a:buClr>
                <a:srgbClr val="000000"/>
              </a:buClr>
              <a:buSzPts val="1400"/>
              <a:buFont typeface="Arial"/>
              <a:buChar char="•"/>
            </a:pPr>
            <a:r>
              <a:rPr b="0" i="0" lang="en-GB" sz="1400" u="none" cap="none" strike="noStrike">
                <a:solidFill>
                  <a:srgbClr val="000000"/>
                </a:solidFill>
                <a:latin typeface="Calibri"/>
                <a:ea typeface="Calibri"/>
                <a:cs typeface="Calibri"/>
                <a:sym typeface="Calibri"/>
              </a:rPr>
              <a:t>Relevant themes and concepts: </a:t>
            </a:r>
            <a:r>
              <a:rPr b="1" i="0" lang="en-GB" sz="1400" u="none" cap="none" strike="noStrike">
                <a:solidFill>
                  <a:srgbClr val="000000"/>
                </a:solidFill>
                <a:latin typeface="Calibri"/>
                <a:ea typeface="Calibri"/>
                <a:cs typeface="Calibri"/>
                <a:sym typeface="Calibri"/>
              </a:rPr>
              <a:t>empire</a:t>
            </a:r>
            <a:r>
              <a:rPr b="0" i="0" lang="en-GB" sz="1400" u="none" cap="none" strike="noStrike">
                <a:solidFill>
                  <a:srgbClr val="000000"/>
                </a:solidFill>
                <a:latin typeface="Calibri"/>
                <a:ea typeface="Calibri"/>
                <a:cs typeface="Calibri"/>
                <a:sym typeface="Calibri"/>
              </a:rPr>
              <a:t>, </a:t>
            </a:r>
            <a:r>
              <a:rPr b="1" i="0" lang="en-GB" sz="1400" u="none" cap="none" strike="noStrike">
                <a:solidFill>
                  <a:srgbClr val="000000"/>
                </a:solidFill>
                <a:latin typeface="Calibri"/>
                <a:ea typeface="Calibri"/>
                <a:cs typeface="Calibri"/>
                <a:sym typeface="Calibri"/>
              </a:rPr>
              <a:t>colony</a:t>
            </a:r>
            <a:r>
              <a:rPr b="0" i="0" lang="en-GB" sz="1400" u="none" cap="none" strike="noStrike">
                <a:solidFill>
                  <a:srgbClr val="000000"/>
                </a:solidFill>
                <a:latin typeface="Calibri"/>
                <a:ea typeface="Calibri"/>
                <a:cs typeface="Calibri"/>
                <a:sym typeface="Calibri"/>
              </a:rPr>
              <a:t>, </a:t>
            </a:r>
            <a:r>
              <a:rPr b="1" i="0" lang="en-GB" sz="1400" u="none" cap="none" strike="noStrike">
                <a:solidFill>
                  <a:srgbClr val="000000"/>
                </a:solidFill>
                <a:latin typeface="Calibri"/>
                <a:ea typeface="Calibri"/>
                <a:cs typeface="Calibri"/>
                <a:sym typeface="Calibri"/>
              </a:rPr>
              <a:t>colonisation</a:t>
            </a:r>
            <a:r>
              <a:rPr b="0" i="0" lang="en-GB" sz="1400" u="none" cap="none" strike="noStrike">
                <a:solidFill>
                  <a:srgbClr val="000000"/>
                </a:solidFill>
                <a:latin typeface="Calibri"/>
                <a:ea typeface="Calibri"/>
                <a:cs typeface="Calibri"/>
                <a:sym typeface="Calibri"/>
              </a:rPr>
              <a:t>, </a:t>
            </a:r>
            <a:r>
              <a:rPr b="1" i="0" lang="en-GB" sz="1400" u="none" cap="none" strike="noStrike">
                <a:solidFill>
                  <a:srgbClr val="000000"/>
                </a:solidFill>
                <a:latin typeface="Calibri"/>
                <a:ea typeface="Calibri"/>
                <a:cs typeface="Calibri"/>
                <a:sym typeface="Calibri"/>
              </a:rPr>
              <a:t>diplomacy</a:t>
            </a:r>
            <a:r>
              <a:rPr b="0" i="0" lang="en-GB" sz="1400" u="none" cap="none" strike="noStrike">
                <a:solidFill>
                  <a:srgbClr val="000000"/>
                </a:solidFill>
                <a:latin typeface="Calibri"/>
                <a:ea typeface="Calibri"/>
                <a:cs typeface="Calibri"/>
                <a:sym typeface="Calibri"/>
              </a:rPr>
              <a:t>, </a:t>
            </a:r>
            <a:r>
              <a:rPr b="1" i="0" lang="en-GB" sz="1400" u="none" cap="none" strike="noStrike">
                <a:solidFill>
                  <a:srgbClr val="000000"/>
                </a:solidFill>
                <a:latin typeface="Calibri"/>
                <a:ea typeface="Calibri"/>
                <a:cs typeface="Calibri"/>
                <a:sym typeface="Calibri"/>
              </a:rPr>
              <a:t>monarchy</a:t>
            </a:r>
            <a:r>
              <a:rPr b="0" i="0" lang="en-GB" sz="1400" u="none" cap="none" strike="noStrike">
                <a:solidFill>
                  <a:srgbClr val="000000"/>
                </a:solidFill>
                <a:latin typeface="Calibri"/>
                <a:ea typeface="Calibri"/>
                <a:cs typeface="Calibri"/>
                <a:sym typeface="Calibri"/>
              </a:rPr>
              <a:t>, </a:t>
            </a:r>
            <a:r>
              <a:rPr b="1" i="0" lang="en-GB" sz="1400" u="none" cap="none" strike="noStrike">
                <a:solidFill>
                  <a:srgbClr val="000000"/>
                </a:solidFill>
                <a:latin typeface="Calibri"/>
                <a:ea typeface="Calibri"/>
                <a:cs typeface="Calibri"/>
                <a:sym typeface="Calibri"/>
              </a:rPr>
              <a:t>trade</a:t>
            </a:r>
            <a:r>
              <a:rPr b="0" i="0" lang="en-GB" sz="1400" u="none" cap="none" strike="noStrike">
                <a:solidFill>
                  <a:srgbClr val="000000"/>
                </a:solidFill>
                <a:latin typeface="Calibri"/>
                <a:ea typeface="Calibri"/>
                <a:cs typeface="Calibri"/>
                <a:sym typeface="Calibri"/>
              </a:rPr>
              <a:t>, </a:t>
            </a:r>
            <a:r>
              <a:rPr b="1" i="0" lang="en-GB" sz="1400" u="none" cap="none" strike="noStrike">
                <a:solidFill>
                  <a:srgbClr val="000000"/>
                </a:solidFill>
                <a:latin typeface="Calibri"/>
                <a:ea typeface="Calibri"/>
                <a:cs typeface="Calibri"/>
                <a:sym typeface="Calibri"/>
              </a:rPr>
              <a:t>joint-stock company</a:t>
            </a:r>
            <a:r>
              <a:rPr b="0" i="0" lang="en-GB" sz="1400" u="none" cap="none" strike="noStrike">
                <a:solidFill>
                  <a:srgbClr val="000000"/>
                </a:solidFill>
                <a:latin typeface="Calibri"/>
                <a:ea typeface="Calibri"/>
                <a:cs typeface="Calibri"/>
                <a:sym typeface="Calibri"/>
              </a:rPr>
              <a:t>, </a:t>
            </a:r>
            <a:r>
              <a:rPr b="1" i="0" lang="en-GB" sz="1400" u="none" cap="none" strike="noStrike">
                <a:solidFill>
                  <a:srgbClr val="000000"/>
                </a:solidFill>
                <a:latin typeface="Calibri"/>
                <a:ea typeface="Calibri"/>
                <a:cs typeface="Calibri"/>
                <a:sym typeface="Calibri"/>
              </a:rPr>
              <a:t>political power</a:t>
            </a:r>
            <a:r>
              <a:rPr b="0" i="0" lang="en-GB" sz="1400" u="none" cap="none" strike="noStrike">
                <a:solidFill>
                  <a:srgbClr val="000000"/>
                </a:solidFill>
                <a:latin typeface="Calibri"/>
                <a:ea typeface="Calibri"/>
                <a:cs typeface="Calibri"/>
                <a:sym typeface="Calibri"/>
              </a:rPr>
              <a:t>.</a:t>
            </a:r>
            <a:endParaRPr/>
          </a:p>
        </p:txBody>
      </p:sp>
      <p:sp>
        <p:nvSpPr>
          <p:cNvPr id="95" name="Google Shape;95;p1"/>
          <p:cNvSpPr txBox="1"/>
          <p:nvPr/>
        </p:nvSpPr>
        <p:spPr>
          <a:xfrm>
            <a:off x="6558823" y="3477924"/>
            <a:ext cx="2648678"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1" i="0" lang="en-GB" sz="1600" u="sng" cap="none" strike="noStrike">
                <a:solidFill>
                  <a:srgbClr val="000000"/>
                </a:solidFill>
                <a:latin typeface="Calibri"/>
                <a:ea typeface="Calibri"/>
                <a:cs typeface="Calibri"/>
                <a:sym typeface="Calibri"/>
              </a:rPr>
              <a:t>Sequencing &amp; Pairing</a:t>
            </a:r>
            <a:endParaRPr/>
          </a:p>
          <a:p>
            <a:pPr indent="-171450" lvl="0" marL="171450" marR="0" rtl="0" algn="l">
              <a:spcBef>
                <a:spcPts val="0"/>
              </a:spcBef>
              <a:spcAft>
                <a:spcPts val="0"/>
              </a:spcAft>
              <a:buClr>
                <a:srgbClr val="000000"/>
              </a:buClr>
              <a:buSzPts val="1100"/>
              <a:buFont typeface="Arial"/>
              <a:buChar char="•"/>
            </a:pPr>
            <a:r>
              <a:rPr b="0" i="0" lang="en-GB" sz="1100" u="none" cap="none" strike="noStrike">
                <a:solidFill>
                  <a:srgbClr val="000000"/>
                </a:solidFill>
                <a:latin typeface="Calibri"/>
                <a:ea typeface="Calibri"/>
                <a:cs typeface="Calibri"/>
                <a:sym typeface="Calibri"/>
              </a:rPr>
              <a:t>Overall enquiry idea – </a:t>
            </a:r>
            <a:r>
              <a:rPr b="1" i="1" lang="en-GB" sz="1100" u="none" cap="none" strike="noStrike">
                <a:solidFill>
                  <a:srgbClr val="000000"/>
                </a:solidFill>
                <a:latin typeface="Calibri"/>
                <a:ea typeface="Calibri"/>
                <a:cs typeface="Calibri"/>
                <a:sym typeface="Calibri"/>
              </a:rPr>
              <a:t>How and why did Indians resist and rebel against British rule?</a:t>
            </a:r>
            <a:endParaRPr b="1" i="1" sz="11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0" i="0" lang="en-GB" sz="1100" u="none" cap="none" strike="noStrike">
                <a:solidFill>
                  <a:srgbClr val="000000"/>
                </a:solidFill>
                <a:latin typeface="Calibri"/>
                <a:ea typeface="Calibri"/>
                <a:cs typeface="Calibri"/>
                <a:sym typeface="Calibri"/>
              </a:rPr>
              <a:t>This is intended to be used as the first of a series of paintings and artefacts to plot the rise and decline of the EIC over 200 years, finalising with students being assessed by which four/five objects or paintings they would choose to best re-tell the story of the EIC and Indian resistance.</a:t>
            </a:r>
            <a:endParaRPr/>
          </a:p>
          <a:p>
            <a:pPr indent="-171450" lvl="0" marL="171450" marR="0" rtl="0" algn="l">
              <a:lnSpc>
                <a:spcPct val="100000"/>
              </a:lnSpc>
              <a:spcBef>
                <a:spcPts val="0"/>
              </a:spcBef>
              <a:spcAft>
                <a:spcPts val="0"/>
              </a:spcAft>
              <a:buClr>
                <a:srgbClr val="000000"/>
              </a:buClr>
              <a:buSzPts val="1100"/>
              <a:buFont typeface="Arial"/>
              <a:buChar char="•"/>
            </a:pPr>
            <a:r>
              <a:rPr b="0" i="0" lang="en-GB" sz="1100" u="none" cap="none" strike="noStrike">
                <a:solidFill>
                  <a:srgbClr val="000000"/>
                </a:solidFill>
                <a:latin typeface="Calibri"/>
                <a:ea typeface="Calibri"/>
                <a:cs typeface="Calibri"/>
                <a:sym typeface="Calibri"/>
              </a:rPr>
              <a:t>Juxtaposing this with other paintings will present students with contrasting interpretations about the power and influence of the British Empire in India over time.</a:t>
            </a:r>
            <a:endParaRPr/>
          </a:p>
        </p:txBody>
      </p:sp>
      <p:sp>
        <p:nvSpPr>
          <p:cNvPr id="96" name="Google Shape;96;p1"/>
          <p:cNvSpPr txBox="1"/>
          <p:nvPr/>
        </p:nvSpPr>
        <p:spPr>
          <a:xfrm>
            <a:off x="9265597" y="3469118"/>
            <a:ext cx="2862607" cy="30777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1" i="0" lang="en-GB" sz="1400" u="none" cap="none" strike="noStrike">
                <a:solidFill>
                  <a:srgbClr val="000000"/>
                </a:solidFill>
                <a:latin typeface="Calibri"/>
                <a:ea typeface="Calibri"/>
                <a:cs typeface="Calibri"/>
                <a:sym typeface="Calibri"/>
              </a:rPr>
              <a:t>Notes on teaching…</a:t>
            </a:r>
            <a:endParaRPr/>
          </a:p>
          <a:p>
            <a:pPr indent="0" lvl="0" marL="0" marR="0" rtl="0" algn="l">
              <a:spcBef>
                <a:spcPts val="0"/>
              </a:spcBef>
              <a:spcAft>
                <a:spcPts val="0"/>
              </a:spcAft>
              <a:buNone/>
            </a:pPr>
            <a:r>
              <a:rPr b="0" i="1" lang="en-GB" sz="1000" u="none" cap="none" strike="noStrike">
                <a:solidFill>
                  <a:srgbClr val="000000"/>
                </a:solidFill>
                <a:latin typeface="Calibri"/>
                <a:ea typeface="Calibri"/>
                <a:cs typeface="Calibri"/>
                <a:sym typeface="Calibri"/>
              </a:rPr>
              <a:t>This painting reveals a lot about the early East India Company and its relations with the Mughal Empire. It was an age when England was clearly trying to improve trading relations and acquire more power and influence in the region. The inclusion of King James I in a distinctly Mughal painting raises interesting classroom discussions about power dynamics, influence and how England was regarded by other powers. The fact that James I is third-in-line, behind the Ottoman Emperor and a holy man, has connotations of England being a ‘supplicant’. England is slowly gaining influence, but has a lot more to do. It is good in the classroom to challenge</a:t>
            </a:r>
            <a:br>
              <a:rPr b="0" i="1" lang="en-GB" sz="1000" u="none" cap="none" strike="noStrike">
                <a:solidFill>
                  <a:srgbClr val="000000"/>
                </a:solidFill>
                <a:latin typeface="Calibri"/>
                <a:ea typeface="Calibri"/>
                <a:cs typeface="Calibri"/>
                <a:sym typeface="Calibri"/>
              </a:rPr>
            </a:br>
            <a:r>
              <a:rPr b="0" i="1" lang="en-GB" sz="1000" u="none" cap="none" strike="noStrike">
                <a:solidFill>
                  <a:srgbClr val="000000"/>
                </a:solidFill>
                <a:latin typeface="Calibri"/>
                <a:ea typeface="Calibri"/>
                <a:cs typeface="Calibri"/>
                <a:sym typeface="Calibri"/>
              </a:rPr>
              <a:t>the view that England was quick </a:t>
            </a:r>
            <a:br>
              <a:rPr b="0" i="1" lang="en-GB" sz="1000" u="none" cap="none" strike="noStrike">
                <a:solidFill>
                  <a:srgbClr val="000000"/>
                </a:solidFill>
                <a:latin typeface="Calibri"/>
                <a:ea typeface="Calibri"/>
                <a:cs typeface="Calibri"/>
                <a:sym typeface="Calibri"/>
              </a:rPr>
            </a:br>
            <a:r>
              <a:rPr b="0" i="1" lang="en-GB" sz="1000" u="none" cap="none" strike="noStrike">
                <a:solidFill>
                  <a:srgbClr val="000000"/>
                </a:solidFill>
                <a:latin typeface="Calibri"/>
                <a:ea typeface="Calibri"/>
                <a:cs typeface="Calibri"/>
                <a:sym typeface="Calibri"/>
              </a:rPr>
              <a:t>to become the dominant power on</a:t>
            </a:r>
            <a:br>
              <a:rPr b="0" i="1" lang="en-GB" sz="1000" u="none" cap="none" strike="noStrike">
                <a:solidFill>
                  <a:srgbClr val="000000"/>
                </a:solidFill>
                <a:latin typeface="Calibri"/>
                <a:ea typeface="Calibri"/>
                <a:cs typeface="Calibri"/>
                <a:sym typeface="Calibri"/>
              </a:rPr>
            </a:br>
            <a:r>
              <a:rPr b="0" i="1" lang="en-GB" sz="1000" u="none" cap="none" strike="noStrike">
                <a:solidFill>
                  <a:srgbClr val="000000"/>
                </a:solidFill>
                <a:latin typeface="Calibri"/>
                <a:ea typeface="Calibri"/>
                <a:cs typeface="Calibri"/>
                <a:sym typeface="Calibri"/>
              </a:rPr>
              <a:t>the subcontinent. Students can have</a:t>
            </a:r>
            <a:br>
              <a:rPr b="0" i="1" lang="en-GB" sz="1000" u="none" cap="none" strike="noStrike">
                <a:solidFill>
                  <a:srgbClr val="000000"/>
                </a:solidFill>
                <a:latin typeface="Calibri"/>
                <a:ea typeface="Calibri"/>
                <a:cs typeface="Calibri"/>
                <a:sym typeface="Calibri"/>
              </a:rPr>
            </a:br>
            <a:r>
              <a:rPr b="0" i="1" lang="en-GB" sz="1000" u="none" cap="none" strike="noStrike">
                <a:solidFill>
                  <a:srgbClr val="000000"/>
                </a:solidFill>
                <a:latin typeface="Calibri"/>
                <a:ea typeface="Calibri"/>
                <a:cs typeface="Calibri"/>
                <a:sym typeface="Calibri"/>
              </a:rPr>
              <a:t>stimulating and insightful discussions!</a:t>
            </a:r>
            <a:br>
              <a:rPr b="0" i="0" lang="en-GB" sz="1000" u="none" cap="none" strike="noStrike">
                <a:solidFill>
                  <a:srgbClr val="000000"/>
                </a:solidFill>
                <a:latin typeface="Calibri"/>
                <a:ea typeface="Calibri"/>
                <a:cs typeface="Calibri"/>
                <a:sym typeface="Calibri"/>
              </a:rPr>
            </a:br>
            <a:endParaRPr sz="1000">
              <a:solidFill>
                <a:srgbClr val="000000"/>
              </a:solidFill>
              <a:latin typeface="Calibri"/>
              <a:ea typeface="Calibri"/>
              <a:cs typeface="Calibri"/>
              <a:sym typeface="Calibri"/>
            </a:endParaRPr>
          </a:p>
        </p:txBody>
      </p:sp>
      <p:pic>
        <p:nvPicPr>
          <p:cNvPr descr="A logo with blue letters&#10;&#10;Description automatically generated" id="97" name="Google Shape;97;p1"/>
          <p:cNvPicPr preferRelativeResize="0"/>
          <p:nvPr/>
        </p:nvPicPr>
        <p:blipFill rotWithShape="1">
          <a:blip r:embed="rId4">
            <a:alphaModFix/>
          </a:blip>
          <a:srcRect b="0" l="0" r="0" t="0"/>
          <a:stretch/>
        </p:blipFill>
        <p:spPr>
          <a:xfrm>
            <a:off x="11309350" y="6091060"/>
            <a:ext cx="739262" cy="739262"/>
          </a:xfrm>
          <a:prstGeom prst="rect">
            <a:avLst/>
          </a:prstGeom>
          <a:noFill/>
          <a:ln>
            <a:noFill/>
          </a:ln>
        </p:spPr>
      </p:pic>
      <p:pic>
        <p:nvPicPr>
          <p:cNvPr descr="Jahangir Preferring a Sufi Shaikh to Kings | World History Commons" id="98" name="Google Shape;98;p1"/>
          <p:cNvPicPr preferRelativeResize="0"/>
          <p:nvPr/>
        </p:nvPicPr>
        <p:blipFill rotWithShape="1">
          <a:blip r:embed="rId5">
            <a:alphaModFix/>
          </a:blip>
          <a:srcRect b="0" l="0" r="0" t="0"/>
          <a:stretch/>
        </p:blipFill>
        <p:spPr>
          <a:xfrm>
            <a:off x="772937" y="71151"/>
            <a:ext cx="2351339" cy="3575403"/>
          </a:xfrm>
          <a:prstGeom prst="rect">
            <a:avLst/>
          </a:prstGeom>
          <a:noFill/>
          <a:ln>
            <a:noFill/>
          </a:ln>
        </p:spPr>
      </p:pic>
      <p:pic>
        <p:nvPicPr>
          <p:cNvPr descr="Mughal Empire - Dynasty, Emperors, Policies, Decline, and FAQs" id="99" name="Google Shape;99;p1"/>
          <p:cNvPicPr preferRelativeResize="0"/>
          <p:nvPr/>
        </p:nvPicPr>
        <p:blipFill rotWithShape="1">
          <a:blip r:embed="rId6">
            <a:alphaModFix/>
          </a:blip>
          <a:srcRect b="0" l="0" r="0" t="0"/>
          <a:stretch/>
        </p:blipFill>
        <p:spPr>
          <a:xfrm>
            <a:off x="10293125" y="1743475"/>
            <a:ext cx="1463175" cy="1547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2024-03-27T13:52:38Z</dcterms:created>
  <dc:creator>Sarah Longair</dc:creator>
</cp:coreProperties>
</file>