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6" roundtripDataSignature="AMtx7mi1b5pOd7DHZbPfjQYbI62RksMHI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 Id="rId6"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GB"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6" name="Google Shape;8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5" name="Shape 15"/>
        <p:cNvGrpSpPr/>
        <p:nvPr/>
      </p:nvGrpSpPr>
      <p:grpSpPr>
        <a:xfrm>
          <a:off x="0" y="0"/>
          <a:ext cx="0" cy="0"/>
          <a:chOff x="0" y="0"/>
          <a:chExt cx="0" cy="0"/>
        </a:xfrm>
      </p:grpSpPr>
      <p:sp>
        <p:nvSpPr>
          <p:cNvPr id="16" name="Google Shape;16;p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 name="Google Shape;17;p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 name="Google Shape;18;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12"/>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13"/>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13"/>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9" name="Shape 19"/>
        <p:cNvGrpSpPr/>
        <p:nvPr/>
      </p:nvGrpSpPr>
      <p:grpSpPr>
        <a:xfrm>
          <a:off x="0" y="0"/>
          <a:ext cx="0" cy="0"/>
          <a:chOff x="0" y="0"/>
          <a:chExt cx="0" cy="0"/>
        </a:xfrm>
      </p:grpSpPr>
      <p:sp>
        <p:nvSpPr>
          <p:cNvPr id="20" name="Google Shape;20;p4"/>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1" name="Google Shape;21;p4"/>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2" name="Google Shape;22;p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5" name="Shape 25"/>
        <p:cNvGrpSpPr/>
        <p:nvPr/>
      </p:nvGrpSpPr>
      <p:grpSpPr>
        <a:xfrm>
          <a:off x="0" y="0"/>
          <a:ext cx="0" cy="0"/>
          <a:chOff x="0" y="0"/>
          <a:chExt cx="0" cy="0"/>
        </a:xfrm>
      </p:grpSpPr>
      <p:sp>
        <p:nvSpPr>
          <p:cNvPr id="26" name="Google Shape;26;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8" name="Google Shape;28;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1" name="Shape 31"/>
        <p:cNvGrpSpPr/>
        <p:nvPr/>
      </p:nvGrpSpPr>
      <p:grpSpPr>
        <a:xfrm>
          <a:off x="0" y="0"/>
          <a:ext cx="0" cy="0"/>
          <a:chOff x="0" y="0"/>
          <a:chExt cx="0" cy="0"/>
        </a:xfrm>
      </p:grpSpPr>
      <p:sp>
        <p:nvSpPr>
          <p:cNvPr id="32" name="Google Shape;32;p6"/>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6"/>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4" name="Google Shape;34;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7" name="Shape 37"/>
        <p:cNvGrpSpPr/>
        <p:nvPr/>
      </p:nvGrpSpPr>
      <p:grpSpPr>
        <a:xfrm>
          <a:off x="0" y="0"/>
          <a:ext cx="0" cy="0"/>
          <a:chOff x="0" y="0"/>
          <a:chExt cx="0" cy="0"/>
        </a:xfrm>
      </p:grpSpPr>
      <p:sp>
        <p:nvSpPr>
          <p:cNvPr id="38" name="Google Shape;38;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9" name="Google Shape;39;p7"/>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7"/>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1" name="Google Shape;41;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4" name="Shape 44"/>
        <p:cNvGrpSpPr/>
        <p:nvPr/>
      </p:nvGrpSpPr>
      <p:grpSpPr>
        <a:xfrm>
          <a:off x="0" y="0"/>
          <a:ext cx="0" cy="0"/>
          <a:chOff x="0" y="0"/>
          <a:chExt cx="0" cy="0"/>
        </a:xfrm>
      </p:grpSpPr>
      <p:sp>
        <p:nvSpPr>
          <p:cNvPr id="45" name="Google Shape;45;p8"/>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6" name="Google Shape;46;p8"/>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7" name="Google Shape;47;p8"/>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8" name="Google Shape;48;p8"/>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9" name="Google Shape;49;p8"/>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0" name="Google Shape;50;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3" name="Shape 53"/>
        <p:cNvGrpSpPr/>
        <p:nvPr/>
      </p:nvGrpSpPr>
      <p:grpSpPr>
        <a:xfrm>
          <a:off x="0" y="0"/>
          <a:ext cx="0" cy="0"/>
          <a:chOff x="0" y="0"/>
          <a:chExt cx="0" cy="0"/>
        </a:xfrm>
      </p:grpSpPr>
      <p:sp>
        <p:nvSpPr>
          <p:cNvPr id="54" name="Google Shape;54;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5" name="Google Shape;55;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10"/>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10"/>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11"/>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11"/>
          <p:cNvSpPr/>
          <p:nvPr>
            <p:ph idx="2" type="pic"/>
          </p:nvPr>
        </p:nvSpPr>
        <p:spPr>
          <a:xfrm>
            <a:off x="5183188" y="987425"/>
            <a:ext cx="6172200" cy="4873625"/>
          </a:xfrm>
          <a:prstGeom prst="rect">
            <a:avLst/>
          </a:prstGeom>
          <a:noFill/>
          <a:ln>
            <a:noFill/>
          </a:ln>
        </p:spPr>
      </p:sp>
      <p:sp>
        <p:nvSpPr>
          <p:cNvPr id="68" name="Google Shape;68;p11"/>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
          <p:cNvSpPr/>
          <p:nvPr/>
        </p:nvSpPr>
        <p:spPr>
          <a:xfrm>
            <a:off x="3390314" y="107653"/>
            <a:ext cx="8675076" cy="455055"/>
          </a:xfrm>
          <a:prstGeom prst="rect">
            <a:avLst/>
          </a:prstGeom>
          <a:solidFill>
            <a:srgbClr val="00006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GB" sz="2400" u="none" cap="none" strike="noStrike">
                <a:solidFill>
                  <a:schemeClr val="lt1"/>
                </a:solidFill>
                <a:latin typeface="Calibri"/>
                <a:ea typeface="Calibri"/>
                <a:cs typeface="Calibri"/>
                <a:sym typeface="Calibri"/>
              </a:rPr>
              <a:t>Lesson Planning Overview: S</a:t>
            </a:r>
            <a:r>
              <a:rPr b="1" lang="en-GB" sz="2400">
                <a:solidFill>
                  <a:schemeClr val="lt1"/>
                </a:solidFill>
                <a:latin typeface="Calibri"/>
                <a:ea typeface="Calibri"/>
                <a:cs typeface="Calibri"/>
                <a:sym typeface="Calibri"/>
              </a:rPr>
              <a:t>an</a:t>
            </a:r>
            <a:r>
              <a:rPr b="1" i="0" lang="en-GB" sz="2400" u="none" cap="none" strike="noStrike">
                <a:solidFill>
                  <a:schemeClr val="lt1"/>
                </a:solidFill>
                <a:latin typeface="Calibri"/>
                <a:ea typeface="Calibri"/>
                <a:cs typeface="Calibri"/>
                <a:sym typeface="Calibri"/>
              </a:rPr>
              <a:t>amu Fertility Doll</a:t>
            </a:r>
            <a:endParaRPr b="1" i="0" sz="1800" u="none" cap="none" strike="noStrike">
              <a:solidFill>
                <a:schemeClr val="lt1"/>
              </a:solidFill>
              <a:latin typeface="Calibri"/>
              <a:ea typeface="Calibri"/>
              <a:cs typeface="Calibri"/>
              <a:sym typeface="Calibri"/>
            </a:endParaRPr>
          </a:p>
        </p:txBody>
      </p:sp>
      <p:sp>
        <p:nvSpPr>
          <p:cNvPr id="89" name="Google Shape;89;p1"/>
          <p:cNvSpPr txBox="1"/>
          <p:nvPr/>
        </p:nvSpPr>
        <p:spPr>
          <a:xfrm>
            <a:off x="19376" y="3632758"/>
            <a:ext cx="3257100" cy="3247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GB" sz="1600" u="sng" cap="none" strike="noStrike">
                <a:solidFill>
                  <a:schemeClr val="dk1"/>
                </a:solidFill>
                <a:latin typeface="Calibri"/>
                <a:ea typeface="Calibri"/>
                <a:cs typeface="Calibri"/>
                <a:sym typeface="Calibri"/>
              </a:rPr>
              <a:t>Object Summary:</a:t>
            </a:r>
            <a:endParaRPr/>
          </a:p>
          <a:p>
            <a:pPr indent="0" lvl="0" marL="0" marR="0" rtl="0" algn="l">
              <a:spcBef>
                <a:spcPts val="0"/>
              </a:spcBef>
              <a:spcAft>
                <a:spcPts val="0"/>
              </a:spcAft>
              <a:buNone/>
            </a:pPr>
            <a:r>
              <a:rPr lang="en-GB" sz="1050">
                <a:solidFill>
                  <a:schemeClr val="dk1"/>
                </a:solidFill>
                <a:latin typeface="Calibri"/>
                <a:ea typeface="Calibri"/>
                <a:cs typeface="Calibri"/>
                <a:sym typeface="Calibri"/>
              </a:rPr>
              <a:t>This </a:t>
            </a:r>
            <a:r>
              <a:rPr i="1" lang="en-GB" sz="1050">
                <a:solidFill>
                  <a:schemeClr val="dk1"/>
                </a:solidFill>
                <a:latin typeface="Calibri"/>
                <a:ea typeface="Calibri"/>
                <a:cs typeface="Calibri"/>
                <a:sym typeface="Calibri"/>
              </a:rPr>
              <a:t>sanamu </a:t>
            </a:r>
            <a:r>
              <a:rPr lang="en-GB" sz="1050">
                <a:solidFill>
                  <a:schemeClr val="dk1"/>
                </a:solidFill>
                <a:latin typeface="Calibri"/>
                <a:ea typeface="Calibri"/>
                <a:cs typeface="Calibri"/>
                <a:sym typeface="Calibri"/>
              </a:rPr>
              <a:t>or </a:t>
            </a:r>
            <a:r>
              <a:rPr lang="en-GB" sz="1050">
                <a:solidFill>
                  <a:schemeClr val="dk1"/>
                </a:solidFill>
                <a:latin typeface="Calibri"/>
                <a:ea typeface="Calibri"/>
                <a:cs typeface="Calibri"/>
                <a:sym typeface="Calibri"/>
              </a:rPr>
              <a:t>fertility</a:t>
            </a:r>
            <a:r>
              <a:rPr lang="en-GB" sz="1050">
                <a:solidFill>
                  <a:schemeClr val="dk1"/>
                </a:solidFill>
                <a:latin typeface="Calibri"/>
                <a:ea typeface="Calibri"/>
                <a:cs typeface="Calibri"/>
                <a:sym typeface="Calibri"/>
              </a:rPr>
              <a:t> doll from Zanzibar </a:t>
            </a:r>
            <a:r>
              <a:rPr lang="en-GB" sz="1050">
                <a:solidFill>
                  <a:schemeClr val="dk1"/>
                </a:solidFill>
                <a:latin typeface="Calibri"/>
                <a:ea typeface="Calibri"/>
                <a:cs typeface="Calibri"/>
                <a:sym typeface="Calibri"/>
              </a:rPr>
              <a:t>was made from a core of fabric with gourds for arms and feet. It wears a shirt of imported cotton and trousers with frills at the base, known as marinda, similar to those worn by elite Zanzibari women in the late nineteenth and early twentieth century.  The </a:t>
            </a:r>
            <a:r>
              <a:rPr i="1" lang="en-GB" sz="1050">
                <a:solidFill>
                  <a:schemeClr val="dk1"/>
                </a:solidFill>
                <a:latin typeface="Calibri"/>
                <a:ea typeface="Calibri"/>
                <a:cs typeface="Calibri"/>
                <a:sym typeface="Calibri"/>
              </a:rPr>
              <a:t>sanamu </a:t>
            </a:r>
            <a:r>
              <a:rPr lang="en-GB" sz="1050">
                <a:solidFill>
                  <a:schemeClr val="dk1"/>
                </a:solidFill>
                <a:latin typeface="Calibri"/>
                <a:ea typeface="Calibri"/>
                <a:cs typeface="Calibri"/>
                <a:sym typeface="Calibri"/>
              </a:rPr>
              <a:t> has three necklaces and three ear plugs in each ear, with woollen plaits and cap. Its design resembles some fertility dolls from the East African mainland, also made from gourds and adorned with beads. While mainland  influence is common in Zanzibar (e.g. enslaved Africans were captured and brought to the islands; more recent voluntary migrants) the </a:t>
            </a:r>
            <a:r>
              <a:rPr i="1" lang="en-GB" sz="1050">
                <a:solidFill>
                  <a:schemeClr val="dk1"/>
                </a:solidFill>
                <a:latin typeface="Calibri"/>
                <a:ea typeface="Calibri"/>
                <a:cs typeface="Calibri"/>
                <a:sym typeface="Calibri"/>
              </a:rPr>
              <a:t>sanamu </a:t>
            </a:r>
            <a:r>
              <a:rPr lang="en-GB" sz="1050">
                <a:solidFill>
                  <a:schemeClr val="dk1"/>
                </a:solidFill>
                <a:latin typeface="Calibri"/>
                <a:ea typeface="Calibri"/>
                <a:cs typeface="Calibri"/>
                <a:sym typeface="Calibri"/>
              </a:rPr>
              <a:t> can be described as distinctively Zanzibari, particularly through the trousers and shirt, and its varied influences.</a:t>
            </a:r>
            <a:r>
              <a:rPr lang="en-GB" sz="1050">
                <a:solidFill>
                  <a:schemeClr val="dk1"/>
                </a:solidFill>
                <a:latin typeface="Calibri"/>
                <a:ea typeface="Calibri"/>
                <a:cs typeface="Calibri"/>
                <a:sym typeface="Calibri"/>
              </a:rPr>
              <a:t>It was acquired after Zanzibar had become a British protectorate by a female missionary, Josephine Choveaux, who reported having to forcefully persuade its owner to part with it.. </a:t>
            </a:r>
            <a:r>
              <a:rPr lang="en-GB" sz="1050">
                <a:solidFill>
                  <a:schemeClr val="dk1"/>
                </a:solidFill>
                <a:latin typeface="Calibri"/>
                <a:ea typeface="Calibri"/>
                <a:cs typeface="Calibri"/>
                <a:sym typeface="Calibri"/>
              </a:rPr>
              <a:t> </a:t>
            </a:r>
            <a:endParaRPr/>
          </a:p>
        </p:txBody>
      </p:sp>
      <p:sp>
        <p:nvSpPr>
          <p:cNvPr id="90" name="Google Shape;90;p1"/>
          <p:cNvSpPr txBox="1"/>
          <p:nvPr/>
        </p:nvSpPr>
        <p:spPr>
          <a:xfrm rot="-5400000">
            <a:off x="-1387518" y="1549110"/>
            <a:ext cx="3397597" cy="461665"/>
          </a:xfrm>
          <a:prstGeom prst="rect">
            <a:avLst/>
          </a:prstGeom>
          <a:solidFill>
            <a:srgbClr val="000060"/>
          </a:solid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GB" sz="2400">
                <a:solidFill>
                  <a:schemeClr val="lt1"/>
                </a:solidFill>
                <a:latin typeface="Calibri"/>
                <a:ea typeface="Calibri"/>
                <a:cs typeface="Calibri"/>
                <a:sym typeface="Calibri"/>
              </a:rPr>
              <a:t>Objects of Empire</a:t>
            </a:r>
            <a:endParaRPr/>
          </a:p>
        </p:txBody>
      </p:sp>
      <p:sp>
        <p:nvSpPr>
          <p:cNvPr id="91" name="Google Shape;91;p1"/>
          <p:cNvSpPr txBox="1"/>
          <p:nvPr/>
        </p:nvSpPr>
        <p:spPr>
          <a:xfrm>
            <a:off x="521119" y="3151955"/>
            <a:ext cx="2763600" cy="5541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i="1" lang="en-GB" sz="1000">
                <a:solidFill>
                  <a:schemeClr val="dk1"/>
                </a:solidFill>
                <a:latin typeface="Calibri"/>
                <a:ea typeface="Calibri"/>
                <a:cs typeface="Calibri"/>
                <a:sym typeface="Calibri"/>
              </a:rPr>
              <a:t>Sanamu or </a:t>
            </a:r>
            <a:r>
              <a:rPr i="1" lang="en-GB" sz="1000">
                <a:solidFill>
                  <a:schemeClr val="dk1"/>
                </a:solidFill>
                <a:latin typeface="Calibri"/>
                <a:ea typeface="Calibri"/>
                <a:cs typeface="Calibri"/>
                <a:sym typeface="Calibri"/>
              </a:rPr>
              <a:t>Fertility doll from Migombani, Unguja, Zanzibar, ©Pitt Rivers Museum, University of Oxford.</a:t>
            </a:r>
            <a:endParaRPr/>
          </a:p>
        </p:txBody>
      </p:sp>
      <p:cxnSp>
        <p:nvCxnSpPr>
          <p:cNvPr id="92" name="Google Shape;92;p1"/>
          <p:cNvCxnSpPr/>
          <p:nvPr/>
        </p:nvCxnSpPr>
        <p:spPr>
          <a:xfrm>
            <a:off x="3263704" y="719707"/>
            <a:ext cx="0" cy="5978503"/>
          </a:xfrm>
          <a:prstGeom prst="straightConnector1">
            <a:avLst/>
          </a:prstGeom>
          <a:noFill/>
          <a:ln cap="flat" cmpd="sng" w="57150">
            <a:solidFill>
              <a:srgbClr val="000060"/>
            </a:solidFill>
            <a:prstDash val="solid"/>
            <a:miter lim="800000"/>
            <a:headEnd len="sm" w="sm" type="none"/>
            <a:tailEnd len="sm" w="sm" type="none"/>
          </a:ln>
        </p:spPr>
      </p:cxnSp>
      <p:cxnSp>
        <p:nvCxnSpPr>
          <p:cNvPr id="93" name="Google Shape;93;p1"/>
          <p:cNvCxnSpPr/>
          <p:nvPr/>
        </p:nvCxnSpPr>
        <p:spPr>
          <a:xfrm rot="10800000">
            <a:off x="3437957" y="3429000"/>
            <a:ext cx="8477378" cy="0"/>
          </a:xfrm>
          <a:prstGeom prst="straightConnector1">
            <a:avLst/>
          </a:prstGeom>
          <a:noFill/>
          <a:ln cap="flat" cmpd="sng" w="57150">
            <a:solidFill>
              <a:srgbClr val="000060"/>
            </a:solidFill>
            <a:prstDash val="solid"/>
            <a:miter lim="800000"/>
            <a:headEnd len="sm" w="sm" type="none"/>
            <a:tailEnd len="sm" w="sm" type="none"/>
          </a:ln>
        </p:spPr>
      </p:cxnSp>
      <p:sp>
        <p:nvSpPr>
          <p:cNvPr id="94" name="Google Shape;94;p1"/>
          <p:cNvSpPr txBox="1"/>
          <p:nvPr/>
        </p:nvSpPr>
        <p:spPr>
          <a:xfrm>
            <a:off x="9470039" y="6202035"/>
            <a:ext cx="2789816" cy="64633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1" lang="en-GB" sz="1200">
                <a:solidFill>
                  <a:schemeClr val="dk1"/>
                </a:solidFill>
                <a:latin typeface="Calibri"/>
                <a:ea typeface="Calibri"/>
                <a:cs typeface="Calibri"/>
                <a:sym typeface="Calibri"/>
              </a:rPr>
              <a:t>By Sasha Smith (@SashaL_Smith)  </a:t>
            </a:r>
            <a:endParaRPr/>
          </a:p>
          <a:p>
            <a:pPr indent="0" lvl="0" marL="0" marR="0" rtl="0" algn="ctr">
              <a:spcBef>
                <a:spcPts val="0"/>
              </a:spcBef>
              <a:spcAft>
                <a:spcPts val="0"/>
              </a:spcAft>
              <a:buNone/>
            </a:pPr>
            <a:r>
              <a:rPr b="1" i="1" lang="en-GB" sz="1200">
                <a:solidFill>
                  <a:schemeClr val="dk1"/>
                </a:solidFill>
                <a:latin typeface="Calibri"/>
                <a:ea typeface="Calibri"/>
                <a:cs typeface="Calibri"/>
                <a:sym typeface="Calibri"/>
              </a:rPr>
              <a:t>For the Objects of Empire Project, </a:t>
            </a:r>
            <a:endParaRPr/>
          </a:p>
          <a:p>
            <a:pPr indent="0" lvl="0" marL="0" marR="0" rtl="0" algn="ctr">
              <a:spcBef>
                <a:spcPts val="0"/>
              </a:spcBef>
              <a:spcAft>
                <a:spcPts val="0"/>
              </a:spcAft>
              <a:buNone/>
            </a:pPr>
            <a:r>
              <a:rPr b="1" i="1" lang="en-GB" sz="1200">
                <a:solidFill>
                  <a:schemeClr val="dk1"/>
                </a:solidFill>
                <a:latin typeface="Calibri"/>
                <a:ea typeface="Calibri"/>
                <a:cs typeface="Calibri"/>
                <a:sym typeface="Calibri"/>
              </a:rPr>
              <a:t>supported by The University of Lincoln</a:t>
            </a:r>
            <a:endParaRPr/>
          </a:p>
        </p:txBody>
      </p:sp>
      <p:sp>
        <p:nvSpPr>
          <p:cNvPr id="95" name="Google Shape;95;p1"/>
          <p:cNvSpPr txBox="1"/>
          <p:nvPr/>
        </p:nvSpPr>
        <p:spPr>
          <a:xfrm>
            <a:off x="3415200" y="3402550"/>
            <a:ext cx="3395100" cy="3663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GB" sz="1600" u="sng">
                <a:solidFill>
                  <a:schemeClr val="dk1"/>
                </a:solidFill>
                <a:latin typeface="Calibri"/>
                <a:ea typeface="Calibri"/>
                <a:cs typeface="Calibri"/>
                <a:sym typeface="Calibri"/>
              </a:rPr>
              <a:t>Lesson Overview</a:t>
            </a:r>
            <a:endParaRPr/>
          </a:p>
          <a:p>
            <a:pPr indent="-228600" lvl="0" marL="228600" marR="0" rtl="0" algn="l">
              <a:spcBef>
                <a:spcPts val="0"/>
              </a:spcBef>
              <a:spcAft>
                <a:spcPts val="0"/>
              </a:spcAft>
              <a:buClr>
                <a:schemeClr val="dk1"/>
              </a:buClr>
              <a:buSzPts val="1200"/>
              <a:buFont typeface="Calibri"/>
              <a:buAutoNum type="arabicPeriod"/>
            </a:pPr>
            <a:r>
              <a:rPr lang="en-GB" sz="1200">
                <a:solidFill>
                  <a:schemeClr val="dk1"/>
                </a:solidFill>
                <a:latin typeface="Calibri"/>
                <a:ea typeface="Calibri"/>
                <a:cs typeface="Calibri"/>
                <a:sym typeface="Calibri"/>
              </a:rPr>
              <a:t>Getting started by annotating an image of the sanamu  without context. Degree and timing of scaffolding dependent on the class. Students to glean that the object is precious to someone.</a:t>
            </a:r>
            <a:endParaRPr/>
          </a:p>
          <a:p>
            <a:pPr indent="-228600" lvl="0" marL="228600" marR="0" rtl="0" algn="l">
              <a:spcBef>
                <a:spcPts val="0"/>
              </a:spcBef>
              <a:spcAft>
                <a:spcPts val="0"/>
              </a:spcAft>
              <a:buClr>
                <a:schemeClr val="dk1"/>
              </a:buClr>
              <a:buSzPts val="1200"/>
              <a:buFont typeface="Calibri"/>
              <a:buAutoNum type="arabicPeriod"/>
            </a:pPr>
            <a:r>
              <a:rPr lang="en-GB" sz="1200">
                <a:solidFill>
                  <a:schemeClr val="dk1"/>
                </a:solidFill>
                <a:latin typeface="Calibri"/>
                <a:ea typeface="Calibri"/>
                <a:cs typeface="Calibri"/>
                <a:sym typeface="Calibri"/>
              </a:rPr>
              <a:t>Context of fertility dolls – teacher talk.</a:t>
            </a:r>
            <a:endParaRPr/>
          </a:p>
          <a:p>
            <a:pPr indent="-228600" lvl="0" marL="228600" marR="0" rtl="0" algn="l">
              <a:spcBef>
                <a:spcPts val="0"/>
              </a:spcBef>
              <a:spcAft>
                <a:spcPts val="0"/>
              </a:spcAft>
              <a:buClr>
                <a:schemeClr val="dk1"/>
              </a:buClr>
              <a:buSzPts val="1200"/>
              <a:buFont typeface="Calibri"/>
              <a:buAutoNum type="arabicPeriod"/>
            </a:pPr>
            <a:r>
              <a:rPr lang="en-GB" sz="1200">
                <a:solidFill>
                  <a:schemeClr val="dk1"/>
                </a:solidFill>
                <a:latin typeface="Calibri"/>
                <a:ea typeface="Calibri"/>
                <a:cs typeface="Calibri"/>
                <a:sym typeface="Calibri"/>
              </a:rPr>
              <a:t>Looking at where the object is now, and linking to prior learning about paths to museums. What is missionary work?</a:t>
            </a:r>
            <a:endParaRPr/>
          </a:p>
          <a:p>
            <a:pPr indent="-228600" lvl="0" marL="228600" marR="0" rtl="0" algn="l">
              <a:spcBef>
                <a:spcPts val="0"/>
              </a:spcBef>
              <a:spcAft>
                <a:spcPts val="0"/>
              </a:spcAft>
              <a:buClr>
                <a:schemeClr val="dk1"/>
              </a:buClr>
              <a:buSzPts val="1200"/>
              <a:buFont typeface="Calibri"/>
              <a:buAutoNum type="arabicPeriod"/>
            </a:pPr>
            <a:r>
              <a:rPr lang="en-GB" sz="1200">
                <a:solidFill>
                  <a:schemeClr val="dk1"/>
                </a:solidFill>
                <a:latin typeface="Calibri"/>
                <a:ea typeface="Calibri"/>
                <a:cs typeface="Calibri"/>
                <a:sym typeface="Calibri"/>
              </a:rPr>
              <a:t>Source analysis of Josephine Chaveaux’s letter. What can her letter reveal about:</a:t>
            </a:r>
            <a:endParaRPr/>
          </a:p>
          <a:p>
            <a:pPr indent="-171450" lvl="0" marL="171450" marR="0" rtl="0" algn="l">
              <a:spcBef>
                <a:spcPts val="0"/>
              </a:spcBef>
              <a:spcAft>
                <a:spcPts val="0"/>
              </a:spcAft>
              <a:buClr>
                <a:schemeClr val="dk1"/>
              </a:buClr>
              <a:buSzPts val="1200"/>
              <a:buFont typeface="Calibri"/>
              <a:buChar char="-"/>
            </a:pPr>
            <a:r>
              <a:rPr lang="en-GB" sz="1200">
                <a:solidFill>
                  <a:schemeClr val="dk1"/>
                </a:solidFill>
                <a:latin typeface="Calibri"/>
                <a:ea typeface="Calibri"/>
                <a:cs typeface="Calibri"/>
                <a:sym typeface="Calibri"/>
              </a:rPr>
              <a:t>The </a:t>
            </a:r>
            <a:r>
              <a:rPr i="1" lang="en-GB" sz="1200">
                <a:solidFill>
                  <a:schemeClr val="dk1"/>
                </a:solidFill>
                <a:latin typeface="Calibri"/>
                <a:ea typeface="Calibri"/>
                <a:cs typeface="Calibri"/>
                <a:sym typeface="Calibri"/>
              </a:rPr>
              <a:t>sanamu</a:t>
            </a:r>
            <a:endParaRPr/>
          </a:p>
          <a:p>
            <a:pPr indent="-171450" lvl="0" marL="171450" marR="0" rtl="0" algn="l">
              <a:spcBef>
                <a:spcPts val="0"/>
              </a:spcBef>
              <a:spcAft>
                <a:spcPts val="0"/>
              </a:spcAft>
              <a:buClr>
                <a:schemeClr val="dk1"/>
              </a:buClr>
              <a:buSzPts val="1200"/>
              <a:buFont typeface="Calibri"/>
              <a:buChar char="-"/>
            </a:pPr>
            <a:r>
              <a:rPr lang="en-GB" sz="1200">
                <a:solidFill>
                  <a:schemeClr val="dk1"/>
                </a:solidFill>
                <a:latin typeface="Calibri"/>
                <a:ea typeface="Calibri"/>
                <a:cs typeface="Calibri"/>
                <a:sym typeface="Calibri"/>
              </a:rPr>
              <a:t>Relations between the British and Zanzibari</a:t>
            </a:r>
            <a:endParaRPr/>
          </a:p>
          <a:p>
            <a:pPr indent="-171450" lvl="0" marL="171450" marR="0" rtl="0" algn="l">
              <a:spcBef>
                <a:spcPts val="0"/>
              </a:spcBef>
              <a:spcAft>
                <a:spcPts val="0"/>
              </a:spcAft>
              <a:buClr>
                <a:schemeClr val="dk1"/>
              </a:buClr>
              <a:buSzPts val="1200"/>
              <a:buFont typeface="Calibri"/>
              <a:buChar char="-"/>
            </a:pPr>
            <a:r>
              <a:rPr lang="en-GB" sz="1200">
                <a:solidFill>
                  <a:schemeClr val="dk1"/>
                </a:solidFill>
                <a:latin typeface="Calibri"/>
                <a:ea typeface="Calibri"/>
                <a:cs typeface="Calibri"/>
                <a:sym typeface="Calibri"/>
              </a:rPr>
              <a:t>Missionary work and women in empire</a:t>
            </a:r>
            <a:endParaRPr sz="1200">
              <a:solidFill>
                <a:schemeClr val="dk1"/>
              </a:solidFill>
              <a:latin typeface="Calibri"/>
              <a:ea typeface="Calibri"/>
              <a:cs typeface="Calibri"/>
              <a:sym typeface="Calibri"/>
            </a:endParaRPr>
          </a:p>
          <a:p>
            <a:pPr indent="-171450" lvl="0" marL="171450" marR="0" rtl="0" algn="l">
              <a:spcBef>
                <a:spcPts val="0"/>
              </a:spcBef>
              <a:spcAft>
                <a:spcPts val="0"/>
              </a:spcAft>
              <a:buClr>
                <a:schemeClr val="dk1"/>
              </a:buClr>
              <a:buSzPts val="1200"/>
              <a:buFont typeface="Calibri"/>
              <a:buChar char="-"/>
            </a:pPr>
            <a:r>
              <a:rPr lang="en-GB" sz="1200">
                <a:solidFill>
                  <a:schemeClr val="dk1"/>
                </a:solidFill>
                <a:latin typeface="Calibri"/>
                <a:ea typeface="Calibri"/>
                <a:cs typeface="Calibri"/>
                <a:sym typeface="Calibri"/>
              </a:rPr>
              <a:t>The agency of the owner</a:t>
            </a:r>
            <a:endParaRPr sz="1200">
              <a:solidFill>
                <a:schemeClr val="dk1"/>
              </a:solidFill>
              <a:latin typeface="Calibri"/>
              <a:ea typeface="Calibri"/>
              <a:cs typeface="Calibri"/>
              <a:sym typeface="Calibri"/>
            </a:endParaRPr>
          </a:p>
          <a:p>
            <a:pPr indent="0" lvl="0" marL="0" marR="0" rtl="0" algn="l">
              <a:spcBef>
                <a:spcPts val="0"/>
              </a:spcBef>
              <a:spcAft>
                <a:spcPts val="0"/>
              </a:spcAft>
              <a:buNone/>
            </a:pPr>
            <a:r>
              <a:rPr lang="en-GB" sz="1200">
                <a:solidFill>
                  <a:schemeClr val="dk1"/>
                </a:solidFill>
                <a:latin typeface="Calibri"/>
                <a:ea typeface="Calibri"/>
                <a:cs typeface="Calibri"/>
                <a:sym typeface="Calibri"/>
              </a:rPr>
              <a:t>5. Examining the letter for other objects and purpose of collection.</a:t>
            </a:r>
            <a:endParaRPr/>
          </a:p>
          <a:p>
            <a:pPr indent="0" lvl="0" marL="0" marR="0" rtl="0" algn="l">
              <a:spcBef>
                <a:spcPts val="0"/>
              </a:spcBef>
              <a:spcAft>
                <a:spcPts val="0"/>
              </a:spcAft>
              <a:buNone/>
            </a:pPr>
            <a:r>
              <a:rPr lang="en-GB" sz="1200">
                <a:solidFill>
                  <a:schemeClr val="dk1"/>
                </a:solidFill>
                <a:latin typeface="Calibri"/>
                <a:ea typeface="Calibri"/>
                <a:cs typeface="Calibri"/>
                <a:sym typeface="Calibri"/>
              </a:rPr>
              <a:t>6. What does the </a:t>
            </a:r>
            <a:r>
              <a:rPr i="1" lang="en-GB" sz="1200">
                <a:solidFill>
                  <a:schemeClr val="dk1"/>
                </a:solidFill>
                <a:latin typeface="Calibri"/>
                <a:ea typeface="Calibri"/>
                <a:cs typeface="Calibri"/>
                <a:sym typeface="Calibri"/>
              </a:rPr>
              <a:t>sanamu </a:t>
            </a:r>
            <a:r>
              <a:rPr lang="en-GB" sz="1200">
                <a:solidFill>
                  <a:schemeClr val="dk1"/>
                </a:solidFill>
                <a:latin typeface="Calibri"/>
                <a:ea typeface="Calibri"/>
                <a:cs typeface="Calibri"/>
                <a:sym typeface="Calibri"/>
              </a:rPr>
              <a:t>teach us about Empire?</a:t>
            </a:r>
            <a:endParaRPr/>
          </a:p>
          <a:p>
            <a:pPr indent="-152400" lvl="0" marL="228600" marR="0" rtl="0" algn="l">
              <a:spcBef>
                <a:spcPts val="0"/>
              </a:spcBef>
              <a:spcAft>
                <a:spcPts val="0"/>
              </a:spcAft>
              <a:buClr>
                <a:schemeClr val="dk1"/>
              </a:buClr>
              <a:buSzPts val="1200"/>
              <a:buFont typeface="Calibri"/>
              <a:buNone/>
            </a:pPr>
            <a:r>
              <a:t/>
            </a:r>
            <a:endParaRPr sz="1200">
              <a:solidFill>
                <a:schemeClr val="dk1"/>
              </a:solidFill>
              <a:latin typeface="Calibri"/>
              <a:ea typeface="Calibri"/>
              <a:cs typeface="Calibri"/>
              <a:sym typeface="Calibri"/>
            </a:endParaRPr>
          </a:p>
        </p:txBody>
      </p:sp>
      <p:sp>
        <p:nvSpPr>
          <p:cNvPr id="96" name="Google Shape;96;p1"/>
          <p:cNvSpPr txBox="1"/>
          <p:nvPr/>
        </p:nvSpPr>
        <p:spPr>
          <a:xfrm>
            <a:off x="8967019" y="520059"/>
            <a:ext cx="3225000" cy="985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GB" sz="1600" u="sng">
                <a:solidFill>
                  <a:schemeClr val="dk1"/>
                </a:solidFill>
                <a:latin typeface="Calibri"/>
                <a:ea typeface="Calibri"/>
                <a:cs typeface="Calibri"/>
                <a:sym typeface="Calibri"/>
              </a:rPr>
              <a:t>Period &amp; Place</a:t>
            </a:r>
            <a:endParaRPr/>
          </a:p>
          <a:p>
            <a:pPr indent="0" lvl="0" marL="0" marR="0" rtl="0" algn="l">
              <a:spcBef>
                <a:spcPts val="0"/>
              </a:spcBef>
              <a:spcAft>
                <a:spcPts val="0"/>
              </a:spcAft>
              <a:buNone/>
            </a:pPr>
            <a:r>
              <a:rPr lang="en-GB" sz="1400">
                <a:solidFill>
                  <a:schemeClr val="dk1"/>
                </a:solidFill>
                <a:latin typeface="Calibri"/>
                <a:ea typeface="Calibri"/>
                <a:cs typeface="Calibri"/>
                <a:sym typeface="Calibri"/>
              </a:rPr>
              <a:t>The </a:t>
            </a:r>
            <a:r>
              <a:rPr i="1" lang="en-GB">
                <a:solidFill>
                  <a:schemeClr val="dk1"/>
                </a:solidFill>
                <a:latin typeface="Calibri"/>
                <a:ea typeface="Calibri"/>
                <a:cs typeface="Calibri"/>
                <a:sym typeface="Calibri"/>
              </a:rPr>
              <a:t>sanamu</a:t>
            </a:r>
            <a:r>
              <a:rPr lang="en-GB" sz="1400">
                <a:solidFill>
                  <a:schemeClr val="dk1"/>
                </a:solidFill>
                <a:latin typeface="Calibri"/>
                <a:ea typeface="Calibri"/>
                <a:cs typeface="Calibri"/>
                <a:sym typeface="Calibri"/>
              </a:rPr>
              <a:t> originates from Zanzibar an archipelago</a:t>
            </a:r>
            <a:r>
              <a:rPr lang="en-GB">
                <a:solidFill>
                  <a:schemeClr val="dk1"/>
                </a:solidFill>
                <a:latin typeface="Calibri"/>
                <a:ea typeface="Calibri"/>
                <a:cs typeface="Calibri"/>
                <a:sym typeface="Calibri"/>
              </a:rPr>
              <a:t>, part of present-day Tanzania </a:t>
            </a:r>
            <a:r>
              <a:rPr lang="en-GB" sz="1400">
                <a:solidFill>
                  <a:schemeClr val="dk1"/>
                </a:solidFill>
                <a:latin typeface="Calibri"/>
                <a:ea typeface="Calibri"/>
                <a:cs typeface="Calibri"/>
                <a:sym typeface="Calibri"/>
              </a:rPr>
              <a:t>and was acquired c. 1900-1916.</a:t>
            </a:r>
            <a:endParaRPr/>
          </a:p>
        </p:txBody>
      </p:sp>
      <p:sp>
        <p:nvSpPr>
          <p:cNvPr id="97" name="Google Shape;97;p1"/>
          <p:cNvSpPr txBox="1"/>
          <p:nvPr/>
        </p:nvSpPr>
        <p:spPr>
          <a:xfrm>
            <a:off x="3437957" y="538891"/>
            <a:ext cx="29466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GB" sz="1600" u="sng">
                <a:solidFill>
                  <a:schemeClr val="dk1"/>
                </a:solidFill>
                <a:latin typeface="Calibri"/>
                <a:ea typeface="Calibri"/>
                <a:cs typeface="Calibri"/>
                <a:sym typeface="Calibri"/>
              </a:rPr>
              <a:t>Scholarship</a:t>
            </a:r>
            <a:endParaRPr b="1" sz="1600" u="sng">
              <a:solidFill>
                <a:schemeClr val="dk1"/>
              </a:solidFill>
              <a:latin typeface="Calibri"/>
              <a:ea typeface="Calibri"/>
              <a:cs typeface="Calibri"/>
              <a:sym typeface="Calibri"/>
            </a:endParaRPr>
          </a:p>
          <a:p>
            <a:pPr indent="0" lvl="0" marL="0" marR="0" rtl="0" algn="l">
              <a:spcBef>
                <a:spcPts val="0"/>
              </a:spcBef>
              <a:spcAft>
                <a:spcPts val="0"/>
              </a:spcAft>
              <a:buNone/>
            </a:pPr>
            <a:r>
              <a:rPr lang="en-GB" sz="1400">
                <a:solidFill>
                  <a:schemeClr val="dk1"/>
                </a:solidFill>
                <a:latin typeface="Calibri"/>
                <a:ea typeface="Calibri"/>
                <a:cs typeface="Calibri"/>
                <a:sym typeface="Calibri"/>
              </a:rPr>
              <a:t>This lesson is planned using </a:t>
            </a:r>
            <a:r>
              <a:rPr lang="en-GB">
                <a:solidFill>
                  <a:schemeClr val="dk1"/>
                </a:solidFill>
                <a:latin typeface="Calibri"/>
                <a:ea typeface="Calibri"/>
                <a:cs typeface="Calibri"/>
                <a:sym typeface="Calibri"/>
              </a:rPr>
              <a:t>Sarah Longair, </a:t>
            </a:r>
            <a:r>
              <a:rPr i="1" lang="en-GB">
                <a:solidFill>
                  <a:schemeClr val="dk1"/>
                </a:solidFill>
                <a:latin typeface="Calibri"/>
                <a:ea typeface="Calibri"/>
                <a:cs typeface="Calibri"/>
                <a:sym typeface="Calibri"/>
              </a:rPr>
              <a:t>Island Collecting: Objects and Empire in the Indian Ocean, 1850 - 1930</a:t>
            </a:r>
            <a:r>
              <a:rPr lang="en-GB">
                <a:solidFill>
                  <a:schemeClr val="dk1"/>
                </a:solidFill>
                <a:latin typeface="Calibri"/>
                <a:ea typeface="Calibri"/>
                <a:cs typeface="Calibri"/>
                <a:sym typeface="Calibri"/>
              </a:rPr>
              <a:t>, forthcoming 2026.</a:t>
            </a:r>
            <a:endParaRPr>
              <a:solidFill>
                <a:schemeClr val="dk1"/>
              </a:solidFill>
              <a:latin typeface="Calibri"/>
              <a:ea typeface="Calibri"/>
              <a:cs typeface="Calibri"/>
              <a:sym typeface="Calibri"/>
            </a:endParaRPr>
          </a:p>
        </p:txBody>
      </p:sp>
      <p:sp>
        <p:nvSpPr>
          <p:cNvPr id="98" name="Google Shape;98;p1"/>
          <p:cNvSpPr txBox="1"/>
          <p:nvPr/>
        </p:nvSpPr>
        <p:spPr>
          <a:xfrm>
            <a:off x="6468206" y="538891"/>
            <a:ext cx="2498814" cy="227754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GB" sz="1600" u="sng">
                <a:solidFill>
                  <a:schemeClr val="dk1"/>
                </a:solidFill>
                <a:latin typeface="Calibri"/>
                <a:ea typeface="Calibri"/>
                <a:cs typeface="Calibri"/>
                <a:sym typeface="Calibri"/>
              </a:rPr>
              <a:t>Curriculum Themes</a:t>
            </a:r>
            <a:endParaRPr/>
          </a:p>
          <a:p>
            <a:pPr indent="0" lvl="0" marL="0" marR="0" rtl="0" algn="l">
              <a:spcBef>
                <a:spcPts val="0"/>
              </a:spcBef>
              <a:spcAft>
                <a:spcPts val="0"/>
              </a:spcAft>
              <a:buNone/>
            </a:pPr>
            <a:r>
              <a:rPr lang="en-GB" sz="1400">
                <a:solidFill>
                  <a:schemeClr val="dk1"/>
                </a:solidFill>
                <a:latin typeface="Calibri"/>
                <a:ea typeface="Calibri"/>
                <a:cs typeface="Calibri"/>
                <a:sym typeface="Calibri"/>
              </a:rPr>
              <a:t>This object helps explore:</a:t>
            </a:r>
            <a:endParaRPr/>
          </a:p>
          <a:p>
            <a:pPr indent="-171450" lvl="0" marL="171450" marR="0" rtl="0" algn="l">
              <a:spcBef>
                <a:spcPts val="0"/>
              </a:spcBef>
              <a:spcAft>
                <a:spcPts val="0"/>
              </a:spcAft>
              <a:buClr>
                <a:schemeClr val="dk1"/>
              </a:buClr>
              <a:buSzPts val="1400"/>
              <a:buFont typeface="Arial"/>
              <a:buChar char="•"/>
            </a:pPr>
            <a:r>
              <a:rPr lang="en-GB" sz="1400">
                <a:solidFill>
                  <a:schemeClr val="dk1"/>
                </a:solidFill>
                <a:latin typeface="Calibri"/>
                <a:ea typeface="Calibri"/>
                <a:cs typeface="Calibri"/>
                <a:sym typeface="Calibri"/>
              </a:rPr>
              <a:t>Trade</a:t>
            </a:r>
            <a:endParaRPr/>
          </a:p>
          <a:p>
            <a:pPr indent="-171450" lvl="0" marL="171450" marR="0" rtl="0" algn="l">
              <a:spcBef>
                <a:spcPts val="0"/>
              </a:spcBef>
              <a:spcAft>
                <a:spcPts val="0"/>
              </a:spcAft>
              <a:buClr>
                <a:schemeClr val="dk1"/>
              </a:buClr>
              <a:buSzPts val="1400"/>
              <a:buFont typeface="Arial"/>
              <a:buChar char="•"/>
            </a:pPr>
            <a:r>
              <a:rPr lang="en-GB" sz="1400">
                <a:solidFill>
                  <a:schemeClr val="dk1"/>
                </a:solidFill>
                <a:latin typeface="Calibri"/>
                <a:ea typeface="Calibri"/>
                <a:cs typeface="Calibri"/>
                <a:sym typeface="Calibri"/>
              </a:rPr>
              <a:t>Missionary work</a:t>
            </a:r>
            <a:endParaRPr/>
          </a:p>
          <a:p>
            <a:pPr indent="-171450" lvl="0" marL="171450" marR="0" rtl="0" algn="l">
              <a:spcBef>
                <a:spcPts val="0"/>
              </a:spcBef>
              <a:spcAft>
                <a:spcPts val="0"/>
              </a:spcAft>
              <a:buClr>
                <a:schemeClr val="dk1"/>
              </a:buClr>
              <a:buSzPts val="1400"/>
              <a:buFont typeface="Arial"/>
              <a:buChar char="•"/>
            </a:pPr>
            <a:r>
              <a:rPr lang="en-GB" sz="1400">
                <a:solidFill>
                  <a:schemeClr val="dk1"/>
                </a:solidFill>
                <a:latin typeface="Calibri"/>
                <a:ea typeface="Calibri"/>
                <a:cs typeface="Calibri"/>
                <a:sym typeface="Calibri"/>
              </a:rPr>
              <a:t>Power dynamics</a:t>
            </a:r>
            <a:endParaRPr/>
          </a:p>
          <a:p>
            <a:pPr indent="-171450" lvl="0" marL="171450" marR="0" rtl="0" algn="l">
              <a:spcBef>
                <a:spcPts val="0"/>
              </a:spcBef>
              <a:spcAft>
                <a:spcPts val="0"/>
              </a:spcAft>
              <a:buClr>
                <a:schemeClr val="dk1"/>
              </a:buClr>
              <a:buSzPts val="1400"/>
              <a:buFont typeface="Arial"/>
              <a:buChar char="•"/>
            </a:pPr>
            <a:r>
              <a:rPr lang="en-GB" sz="1400">
                <a:solidFill>
                  <a:schemeClr val="dk1"/>
                </a:solidFill>
                <a:latin typeface="Calibri"/>
                <a:ea typeface="Calibri"/>
                <a:cs typeface="Calibri"/>
                <a:sym typeface="Calibri"/>
              </a:rPr>
              <a:t>Economic dynamics</a:t>
            </a:r>
            <a:endParaRPr/>
          </a:p>
          <a:p>
            <a:pPr indent="-171450" lvl="0" marL="171450" marR="0" rtl="0" algn="l">
              <a:spcBef>
                <a:spcPts val="0"/>
              </a:spcBef>
              <a:spcAft>
                <a:spcPts val="0"/>
              </a:spcAft>
              <a:buClr>
                <a:schemeClr val="dk1"/>
              </a:buClr>
              <a:buSzPts val="1400"/>
              <a:buFont typeface="Arial"/>
              <a:buChar char="•"/>
            </a:pPr>
            <a:r>
              <a:rPr lang="en-GB" sz="1400">
                <a:solidFill>
                  <a:schemeClr val="dk1"/>
                </a:solidFill>
                <a:latin typeface="Calibri"/>
                <a:ea typeface="Calibri"/>
                <a:cs typeface="Calibri"/>
                <a:sym typeface="Calibri"/>
              </a:rPr>
              <a:t>Symbols and objects of cultural significance to individuals and within East African cultures. </a:t>
            </a:r>
            <a:endParaRPr/>
          </a:p>
        </p:txBody>
      </p:sp>
      <p:sp>
        <p:nvSpPr>
          <p:cNvPr id="99" name="Google Shape;99;p1"/>
          <p:cNvSpPr txBox="1"/>
          <p:nvPr/>
        </p:nvSpPr>
        <p:spPr>
          <a:xfrm>
            <a:off x="6718675" y="3478750"/>
            <a:ext cx="3020100" cy="34785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GB" sz="1600" u="sng">
                <a:solidFill>
                  <a:schemeClr val="dk1"/>
                </a:solidFill>
                <a:latin typeface="Calibri"/>
                <a:ea typeface="Calibri"/>
                <a:cs typeface="Calibri"/>
                <a:sym typeface="Calibri"/>
              </a:rPr>
              <a:t>Sequencing &amp; Pairing</a:t>
            </a:r>
            <a:endParaRPr/>
          </a:p>
          <a:p>
            <a:pPr indent="0" lvl="0" marL="0" marR="0" rtl="0" algn="l">
              <a:spcBef>
                <a:spcPts val="0"/>
              </a:spcBef>
              <a:spcAft>
                <a:spcPts val="0"/>
              </a:spcAft>
              <a:buNone/>
            </a:pPr>
            <a:r>
              <a:rPr lang="en-GB" sz="1200">
                <a:solidFill>
                  <a:schemeClr val="dk1"/>
                </a:solidFill>
                <a:latin typeface="Calibri"/>
                <a:ea typeface="Calibri"/>
                <a:cs typeface="Calibri"/>
                <a:sym typeface="Calibri"/>
              </a:rPr>
              <a:t>The primary focus of this lesson is the dynamic between coloniser and colonised women. The object helps us to explore the way power dynamics existed and intersected with gender. Alongside this, we look at the role of missionaries and the power balances that still existed there. </a:t>
            </a:r>
            <a:endParaRPr/>
          </a:p>
          <a:p>
            <a:pPr indent="0" lvl="0" marL="0" marR="0" rtl="0" algn="l">
              <a:spcBef>
                <a:spcPts val="0"/>
              </a:spcBef>
              <a:spcAft>
                <a:spcPts val="0"/>
              </a:spcAft>
              <a:buNone/>
            </a:pPr>
            <a:r>
              <a:rPr lang="en-GB" sz="1200">
                <a:solidFill>
                  <a:schemeClr val="dk1"/>
                </a:solidFill>
                <a:latin typeface="Calibri"/>
                <a:ea typeface="Calibri"/>
                <a:cs typeface="Calibri"/>
                <a:sym typeface="Calibri"/>
              </a:rPr>
              <a:t>This could be paired with a  depth study of East Africa through coco-de-mer and the kiti cha enzi, all of which look a the power of the coloniser and the resistance and agency of local peoples.  This could tie in with prior learning about African kingdoms. </a:t>
            </a:r>
            <a:endParaRPr/>
          </a:p>
          <a:p>
            <a:pPr indent="0" lvl="0" marL="0" marR="0" rtl="0" algn="l">
              <a:spcBef>
                <a:spcPts val="0"/>
              </a:spcBef>
              <a:spcAft>
                <a:spcPts val="0"/>
              </a:spcAft>
              <a:buNone/>
            </a:pPr>
            <a:r>
              <a:rPr lang="en-GB" sz="1200">
                <a:solidFill>
                  <a:schemeClr val="dk1"/>
                </a:solidFill>
                <a:latin typeface="Calibri"/>
                <a:ea typeface="Calibri"/>
                <a:cs typeface="Calibri"/>
                <a:sym typeface="Calibri"/>
              </a:rPr>
              <a:t>The lesson could also tie in with a study of women in empire, a study of personal belongings of ‘ordinary people’, or an enquiry that looked at empire through trade.</a:t>
            </a:r>
            <a:endParaRPr/>
          </a:p>
        </p:txBody>
      </p:sp>
      <p:sp>
        <p:nvSpPr>
          <p:cNvPr id="100" name="Google Shape;100;p1"/>
          <p:cNvSpPr txBox="1"/>
          <p:nvPr/>
        </p:nvSpPr>
        <p:spPr>
          <a:xfrm>
            <a:off x="9662475" y="3596191"/>
            <a:ext cx="2402916" cy="2339102"/>
          </a:xfrm>
          <a:prstGeom prst="rect">
            <a:avLst/>
          </a:prstGeom>
          <a:noFill/>
          <a:ln cap="flat" cmpd="sng" w="9525">
            <a:solidFill>
              <a:schemeClr val="dk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b="1" lang="en-GB" sz="1400">
                <a:solidFill>
                  <a:schemeClr val="dk1"/>
                </a:solidFill>
                <a:latin typeface="Calibri"/>
                <a:ea typeface="Calibri"/>
                <a:cs typeface="Calibri"/>
                <a:sym typeface="Calibri"/>
              </a:rPr>
              <a:t>Notes on teaching…</a:t>
            </a:r>
            <a:endParaRPr/>
          </a:p>
          <a:p>
            <a:pPr indent="0" lvl="0" marL="0" marR="0" rtl="0" algn="l">
              <a:spcBef>
                <a:spcPts val="0"/>
              </a:spcBef>
              <a:spcAft>
                <a:spcPts val="0"/>
              </a:spcAft>
              <a:buNone/>
            </a:pPr>
            <a:r>
              <a:rPr lang="en-GB" sz="1200">
                <a:solidFill>
                  <a:schemeClr val="dk1"/>
                </a:solidFill>
                <a:latin typeface="Calibri"/>
                <a:ea typeface="Calibri"/>
                <a:cs typeface="Calibri"/>
                <a:sym typeface="Calibri"/>
              </a:rPr>
              <a:t>This lesson was planned for KS3 Year 8 students. The enquiry that asks </a:t>
            </a:r>
            <a:r>
              <a:rPr i="1" lang="en-GB" sz="1200">
                <a:solidFill>
                  <a:schemeClr val="dk1"/>
                </a:solidFill>
                <a:latin typeface="Calibri"/>
                <a:ea typeface="Calibri"/>
                <a:cs typeface="Calibri"/>
                <a:sym typeface="Calibri"/>
              </a:rPr>
              <a:t>‘How can material objects help us to understand Britain's role in the world?’</a:t>
            </a:r>
            <a:endParaRPr/>
          </a:p>
          <a:p>
            <a:pPr indent="0" lvl="0" marL="0" marR="0" rtl="0" algn="l">
              <a:spcBef>
                <a:spcPts val="0"/>
              </a:spcBef>
              <a:spcAft>
                <a:spcPts val="0"/>
              </a:spcAft>
              <a:buNone/>
            </a:pPr>
            <a:r>
              <a:t/>
            </a:r>
            <a:endParaRPr i="1" sz="1200">
              <a:solidFill>
                <a:schemeClr val="dk1"/>
              </a:solidFill>
              <a:latin typeface="Calibri"/>
              <a:ea typeface="Calibri"/>
              <a:cs typeface="Calibri"/>
              <a:sym typeface="Calibri"/>
            </a:endParaRPr>
          </a:p>
          <a:p>
            <a:pPr indent="0" lvl="0" marL="0" marR="0" rtl="0" algn="l">
              <a:spcBef>
                <a:spcPts val="0"/>
              </a:spcBef>
              <a:spcAft>
                <a:spcPts val="0"/>
              </a:spcAft>
              <a:buNone/>
            </a:pPr>
            <a:r>
              <a:rPr i="1" lang="en-GB" sz="1200">
                <a:solidFill>
                  <a:schemeClr val="dk1"/>
                </a:solidFill>
                <a:latin typeface="Calibri"/>
                <a:ea typeface="Calibri"/>
                <a:cs typeface="Calibri"/>
                <a:sym typeface="Calibri"/>
              </a:rPr>
              <a:t>This lesson is included to reveal more about the lives of women in and of the Empire, as well as the role of missionary work and power dynamics. </a:t>
            </a:r>
            <a:endParaRPr sz="1200">
              <a:solidFill>
                <a:schemeClr val="dk1"/>
              </a:solidFill>
              <a:latin typeface="Calibri"/>
              <a:ea typeface="Calibri"/>
              <a:cs typeface="Calibri"/>
              <a:sym typeface="Calibri"/>
            </a:endParaRPr>
          </a:p>
        </p:txBody>
      </p:sp>
      <p:pic>
        <p:nvPicPr>
          <p:cNvPr descr="A close-up of a doll&#10;&#10;Description automatically generated with medium confidence" id="101" name="Google Shape;101;p1"/>
          <p:cNvPicPr preferRelativeResize="0"/>
          <p:nvPr/>
        </p:nvPicPr>
        <p:blipFill rotWithShape="1">
          <a:blip r:embed="rId3">
            <a:alphaModFix/>
          </a:blip>
          <a:srcRect b="0" l="0" r="0" t="0"/>
          <a:stretch/>
        </p:blipFill>
        <p:spPr>
          <a:xfrm>
            <a:off x="880888" y="139695"/>
            <a:ext cx="2044025" cy="3075959"/>
          </a:xfrm>
          <a:prstGeom prst="rect">
            <a:avLst/>
          </a:prstGeom>
          <a:noFill/>
          <a:ln>
            <a:noFill/>
          </a:ln>
        </p:spPr>
      </p:pic>
      <p:pic>
        <p:nvPicPr>
          <p:cNvPr id="102" name="Google Shape;102;p1"/>
          <p:cNvPicPr preferRelativeResize="0"/>
          <p:nvPr/>
        </p:nvPicPr>
        <p:blipFill>
          <a:blip r:embed="rId4">
            <a:alphaModFix/>
          </a:blip>
          <a:stretch>
            <a:fillRect/>
          </a:stretch>
        </p:blipFill>
        <p:spPr>
          <a:xfrm>
            <a:off x="9127975" y="1508350"/>
            <a:ext cx="2337933" cy="17534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2023-08-09T10:30:03Z</dcterms:created>
  <dc:creator>Ms S Smith</dc:creator>
</cp:coreProperties>
</file>